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43" r:id="rId3"/>
    <p:sldId id="333" r:id="rId4"/>
    <p:sldId id="334" r:id="rId5"/>
    <p:sldId id="335" r:id="rId6"/>
    <p:sldId id="336" r:id="rId7"/>
    <p:sldId id="337" r:id="rId8"/>
    <p:sldId id="339" r:id="rId9"/>
    <p:sldId id="338" r:id="rId10"/>
    <p:sldId id="340" r:id="rId11"/>
    <p:sldId id="346" r:id="rId12"/>
    <p:sldId id="347" r:id="rId13"/>
    <p:sldId id="341" r:id="rId14"/>
    <p:sldId id="342" r:id="rId15"/>
    <p:sldId id="330" r:id="rId16"/>
    <p:sldId id="306" r:id="rId17"/>
    <p:sldId id="296" r:id="rId18"/>
    <p:sldId id="328" r:id="rId19"/>
    <p:sldId id="298" r:id="rId20"/>
    <p:sldId id="308" r:id="rId21"/>
    <p:sldId id="348" r:id="rId22"/>
    <p:sldId id="303" r:id="rId23"/>
    <p:sldId id="349" r:id="rId24"/>
    <p:sldId id="302" r:id="rId25"/>
    <p:sldId id="350" r:id="rId26"/>
    <p:sldId id="310" r:id="rId27"/>
    <p:sldId id="304" r:id="rId28"/>
    <p:sldId id="311" r:id="rId29"/>
    <p:sldId id="313" r:id="rId30"/>
    <p:sldId id="314" r:id="rId31"/>
    <p:sldId id="315" r:id="rId32"/>
    <p:sldId id="352" r:id="rId33"/>
    <p:sldId id="353" r:id="rId34"/>
    <p:sldId id="354" r:id="rId35"/>
    <p:sldId id="355" r:id="rId36"/>
    <p:sldId id="316" r:id="rId37"/>
    <p:sldId id="351" r:id="rId38"/>
    <p:sldId id="356" r:id="rId39"/>
    <p:sldId id="357" r:id="rId40"/>
    <p:sldId id="358" r:id="rId41"/>
    <p:sldId id="321" r:id="rId42"/>
    <p:sldId id="324" r:id="rId43"/>
    <p:sldId id="325" r:id="rId44"/>
    <p:sldId id="361" r:id="rId45"/>
    <p:sldId id="362" r:id="rId46"/>
    <p:sldId id="363" r:id="rId47"/>
    <p:sldId id="364" r:id="rId48"/>
    <p:sldId id="360" r:id="rId49"/>
    <p:sldId id="365" r:id="rId50"/>
    <p:sldId id="327" r:id="rId51"/>
    <p:sldId id="366" r:id="rId52"/>
    <p:sldId id="367" r:id="rId53"/>
    <p:sldId id="344" r:id="rId54"/>
  </p:sldIdLst>
  <p:sldSz cx="12192000" cy="6858000"/>
  <p:notesSz cx="6799263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6"/>
    <a:srgbClr val="60234C"/>
    <a:srgbClr val="68F5FC"/>
    <a:srgbClr val="7A0000"/>
    <a:srgbClr val="9DC3E6"/>
    <a:srgbClr val="DB1F1F"/>
    <a:srgbClr val="B12525"/>
    <a:srgbClr val="333333"/>
    <a:srgbClr val="424242"/>
    <a:srgbClr val="6A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82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51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38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2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2030634" y="1"/>
            <a:ext cx="161366" cy="8337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2030634" y="1013012"/>
            <a:ext cx="161366" cy="5844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48" y="205938"/>
            <a:ext cx="1570769" cy="4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62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35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6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11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02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61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1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6203-C85C-461A-BF9F-EBF6E4B7055C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0B0C-3B18-42C4-8878-3CD106440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11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7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3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7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7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7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8834013" y="2188853"/>
            <a:ext cx="3176401" cy="451207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013" y="2188853"/>
            <a:ext cx="3176401" cy="43905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76225" y="447675"/>
            <a:ext cx="2664619" cy="61317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150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192905" y="1182120"/>
            <a:ext cx="545438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2200" b="1" dirty="0" err="1" smtClean="0"/>
              <a:t>Ein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Produkt</a:t>
            </a:r>
            <a:r>
              <a:rPr lang="en-GB" sz="2200" b="1" dirty="0" smtClean="0"/>
              <a:t> von </a:t>
            </a:r>
            <a:r>
              <a:rPr lang="en-GB" sz="2200" b="1" i="1" dirty="0" err="1">
                <a:solidFill>
                  <a:srgbClr val="002060"/>
                </a:solidFill>
              </a:rPr>
              <a:t>Sykam</a:t>
            </a:r>
            <a:r>
              <a:rPr lang="en-GB" sz="2200" b="1" i="1" dirty="0">
                <a:solidFill>
                  <a:srgbClr val="002060"/>
                </a:solidFill>
              </a:rPr>
              <a:t> </a:t>
            </a:r>
            <a:r>
              <a:rPr lang="en-GB" sz="2200" b="1" i="1" dirty="0" err="1" smtClean="0">
                <a:solidFill>
                  <a:srgbClr val="002060"/>
                </a:solidFill>
              </a:rPr>
              <a:t>Chromatographie</a:t>
            </a:r>
            <a:endParaRPr lang="en-GB" sz="2200" b="1" i="1" dirty="0">
              <a:solidFill>
                <a:srgbClr val="002060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GB" sz="2200" b="1" dirty="0" err="1" smtClean="0"/>
              <a:t>zusammengestellt</a:t>
            </a:r>
            <a:endParaRPr lang="en-GB" sz="2200" b="1" dirty="0"/>
          </a:p>
          <a:p>
            <a:pPr algn="ctr">
              <a:spcAft>
                <a:spcPts val="1800"/>
              </a:spcAft>
            </a:pPr>
            <a:r>
              <a:rPr lang="en-GB" sz="3200" b="1" dirty="0" smtClean="0"/>
              <a:t>Mai </a:t>
            </a:r>
            <a:r>
              <a:rPr lang="en-GB" sz="3200" b="1" dirty="0"/>
              <a:t>2016</a:t>
            </a: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/>
              <a:t> </a:t>
            </a:r>
            <a:r>
              <a:rPr lang="en-GB" sz="2200" b="1" dirty="0" smtClean="0"/>
              <a:t>4 </a:t>
            </a:r>
            <a:r>
              <a:rPr lang="en-GB" sz="2200" b="1" dirty="0"/>
              <a:t>System </a:t>
            </a:r>
            <a:r>
              <a:rPr lang="en-GB" sz="2200" b="1" dirty="0" err="1" smtClean="0"/>
              <a:t>Varianten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erhältlich</a:t>
            </a:r>
            <a:r>
              <a:rPr lang="en-GB" sz="2200" b="1" dirty="0" smtClean="0"/>
              <a:t>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 smtClean="0"/>
              <a:t>Manuelles</a:t>
            </a:r>
            <a:r>
              <a:rPr lang="en-GB" sz="2200" b="1" dirty="0" smtClean="0"/>
              <a:t> </a:t>
            </a:r>
            <a:r>
              <a:rPr lang="en-GB" sz="2200" b="1" dirty="0"/>
              <a:t>IC System S 151-M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 smtClean="0"/>
              <a:t>Manuelles</a:t>
            </a:r>
            <a:r>
              <a:rPr lang="en-GB" sz="2200" b="1" dirty="0" smtClean="0"/>
              <a:t> </a:t>
            </a:r>
            <a:r>
              <a:rPr lang="en-GB" sz="2200" b="1" dirty="0"/>
              <a:t>IC System S 151-G</a:t>
            </a:r>
            <a:r>
              <a:rPr lang="en-GB" sz="2200" b="1" dirty="0">
                <a:solidFill>
                  <a:schemeClr val="bg1">
                    <a:lumMod val="85000"/>
                  </a:schemeClr>
                </a:solidFill>
              </a:rPr>
              <a:t>radient</a:t>
            </a:r>
            <a:r>
              <a:rPr lang="en-GB" sz="2200" b="1" dirty="0"/>
              <a:t> 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 smtClean="0"/>
              <a:t>Automatisches</a:t>
            </a:r>
            <a:r>
              <a:rPr lang="en-GB" sz="2200" b="1" dirty="0" smtClean="0"/>
              <a:t> </a:t>
            </a:r>
            <a:r>
              <a:rPr lang="en-GB" sz="2200" b="1" dirty="0"/>
              <a:t>IC System S 151-A	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 smtClean="0"/>
              <a:t>Automatisches</a:t>
            </a:r>
            <a:r>
              <a:rPr lang="en-GB" sz="2200" b="1" dirty="0" smtClean="0"/>
              <a:t> </a:t>
            </a:r>
            <a:r>
              <a:rPr lang="en-GB" sz="2200" b="1" dirty="0"/>
              <a:t>IC System S 151-AG</a:t>
            </a:r>
            <a:r>
              <a:rPr lang="en-GB" sz="2200" b="1" dirty="0">
                <a:solidFill>
                  <a:schemeClr val="bg1">
                    <a:lumMod val="85000"/>
                  </a:schemeClr>
                </a:solidFill>
              </a:rPr>
              <a:t>radient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290341" y="3942323"/>
            <a:ext cx="4969239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217069" y="4136963"/>
            <a:ext cx="4931508" cy="874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1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0" grpId="0" animBg="1"/>
      <p:bldP spid="10" grpId="1" animBg="1"/>
      <p:bldP spid="25" grpId="2"/>
      <p:bldP spid="16" grpId="0" uiExpand="1" build="allAtOnce" bldLvl="5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350043" y="2648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151-AG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1" y="1819799"/>
            <a:ext cx="816363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dirty="0" err="1" smtClean="0">
                <a:solidFill>
                  <a:srgbClr val="FF0000"/>
                </a:solidFill>
              </a:rPr>
              <a:t>Gradientenpumpe</a:t>
            </a:r>
            <a:r>
              <a:rPr lang="de-DE" sz="2200" b="1" dirty="0" smtClean="0">
                <a:solidFill>
                  <a:srgbClr val="FF0000"/>
                </a:solidFill>
              </a:rPr>
              <a:t> </a:t>
            </a:r>
            <a:r>
              <a:rPr lang="de-DE" sz="2200" b="1" dirty="0" smtClean="0"/>
              <a:t>+ </a:t>
            </a:r>
            <a:r>
              <a:rPr lang="de-DE" sz="2200" b="1" dirty="0" smtClean="0">
                <a:solidFill>
                  <a:srgbClr val="FF0000"/>
                </a:solidFill>
              </a:rPr>
              <a:t>Proben Injektor System</a:t>
            </a:r>
          </a:p>
          <a:p>
            <a:pPr>
              <a:spcAft>
                <a:spcPts val="1800"/>
              </a:spcAft>
            </a:pPr>
            <a:endParaRPr lang="de-DE" sz="2200" b="1" dirty="0" smtClean="0"/>
          </a:p>
          <a:p>
            <a:pPr>
              <a:spcAft>
                <a:spcPts val="1800"/>
              </a:spcAft>
            </a:pPr>
            <a:r>
              <a:rPr lang="de-DE" sz="2200" b="1" dirty="0" smtClean="0"/>
              <a:t>Systemkonfiguration im Detail: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smtClean="0"/>
              <a:t>S 150 IC Module inkl. integriertem Auto </a:t>
            </a:r>
            <a:r>
              <a:rPr lang="de-DE" sz="2200" b="1" dirty="0" err="1" smtClean="0"/>
              <a:t>Suppressor</a:t>
            </a:r>
            <a:endParaRPr lang="de-DE" sz="2200" b="1" dirty="0" smtClean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smtClean="0"/>
              <a:t>S 1130 Quaternäre </a:t>
            </a:r>
            <a:r>
              <a:rPr lang="de-DE" sz="2200" b="1" dirty="0" err="1" smtClean="0"/>
              <a:t>Gradientenpumpe</a:t>
            </a:r>
            <a:r>
              <a:rPr lang="de-DE" sz="2200" b="1" dirty="0" smtClean="0"/>
              <a:t> mit integriertem </a:t>
            </a:r>
          </a:p>
          <a:p>
            <a:pPr>
              <a:spcAft>
                <a:spcPts val="1200"/>
              </a:spcAft>
              <a:buClr>
                <a:srgbClr val="60234C"/>
              </a:buClr>
            </a:pPr>
            <a:r>
              <a:rPr lang="de-DE" sz="2200" b="1" dirty="0" smtClean="0"/>
              <a:t>     4 Kanal Vakuum </a:t>
            </a:r>
            <a:r>
              <a:rPr lang="de-DE" sz="2200" b="1" dirty="0" err="1" smtClean="0"/>
              <a:t>Degaser</a:t>
            </a:r>
            <a:endParaRPr lang="de-DE" sz="2200" b="1" dirty="0" smtClean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smtClean="0"/>
              <a:t>S 5300 Proben Injektor System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err="1" smtClean="0"/>
              <a:t>Reagentientableau</a:t>
            </a:r>
            <a:r>
              <a:rPr lang="de-DE" sz="2200" b="1" dirty="0" smtClean="0"/>
              <a:t> S 600</a:t>
            </a:r>
            <a:endParaRPr lang="de-DE" sz="2200" b="1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308592"/>
            <a:ext cx="6361858" cy="7176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3200" b="1" dirty="0" smtClean="0"/>
              <a:t>Aktuelle Produktlinie der Ionentrennsäule</a:t>
            </a:r>
            <a:endParaRPr lang="de-DE" sz="3200" dirty="0"/>
          </a:p>
        </p:txBody>
      </p:sp>
      <p:grpSp>
        <p:nvGrpSpPr>
          <p:cNvPr id="11" name="Gruppieren 10"/>
          <p:cNvGrpSpPr/>
          <p:nvPr/>
        </p:nvGrpSpPr>
        <p:grpSpPr>
          <a:xfrm rot="5400000">
            <a:off x="-466973" y="2499494"/>
            <a:ext cx="3627679" cy="1080000"/>
            <a:chOff x="2638224" y="3394160"/>
            <a:chExt cx="3627679" cy="108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10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609600"/>
              <a:bevelB w="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551060" y="3610160"/>
              <a:ext cx="324000" cy="648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1143000"/>
              <a:bevelB w="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638224" y="3394160"/>
              <a:ext cx="540000" cy="10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609600"/>
              <a:bevelB w="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3735599" y="3039495"/>
            <a:ext cx="682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err="1" smtClean="0"/>
              <a:t>Ionentrennsäulen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err="1" smtClean="0"/>
              <a:t>Dimensionen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ION-A01			2,6mm X 150mm</a:t>
            </a:r>
          </a:p>
          <a:p>
            <a:pPr>
              <a:spcAft>
                <a:spcPts val="600"/>
              </a:spcAft>
            </a:pPr>
            <a:r>
              <a:rPr lang="en-GB" dirty="0"/>
              <a:t>ION-C01			4,6mm X 125mm</a:t>
            </a:r>
          </a:p>
        </p:txBody>
      </p:sp>
      <p:cxnSp>
        <p:nvCxnSpPr>
          <p:cNvPr id="57" name="Gerader Verbinder 56"/>
          <p:cNvCxnSpPr/>
          <p:nvPr/>
        </p:nvCxnSpPr>
        <p:spPr>
          <a:xfrm>
            <a:off x="3739004" y="3373794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>
            <a:off x="3739004" y="37157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56" grpId="0" uiExpand="1" build="allAtOnce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/>
              <a:t>Aktuelle</a:t>
            </a:r>
            <a:r>
              <a:rPr lang="en-GB" sz="3200" b="1" dirty="0"/>
              <a:t> </a:t>
            </a:r>
            <a:r>
              <a:rPr lang="en-GB" sz="3200" b="1" dirty="0" err="1" smtClean="0"/>
              <a:t>Produkt</a:t>
            </a:r>
            <a:r>
              <a:rPr lang="en-GB" sz="3200" b="1" dirty="0" err="1"/>
              <a:t>l</a:t>
            </a:r>
            <a:r>
              <a:rPr lang="en-GB" sz="3200" b="1" dirty="0" err="1" smtClean="0"/>
              <a:t>inie</a:t>
            </a:r>
            <a:r>
              <a:rPr lang="en-GB" sz="3200" b="1" dirty="0" smtClean="0"/>
              <a:t> </a:t>
            </a:r>
            <a:r>
              <a:rPr lang="en-GB" sz="3200" b="1" dirty="0"/>
              <a:t>der </a:t>
            </a:r>
            <a:r>
              <a:rPr lang="en-GB" sz="3200" b="1" dirty="0" err="1"/>
              <a:t>Ionentrennsäule</a:t>
            </a:r>
            <a:endParaRPr lang="en-GB" sz="3200" dirty="0"/>
          </a:p>
        </p:txBody>
      </p:sp>
      <p:grpSp>
        <p:nvGrpSpPr>
          <p:cNvPr id="11" name="Gruppieren 10"/>
          <p:cNvGrpSpPr/>
          <p:nvPr/>
        </p:nvGrpSpPr>
        <p:grpSpPr>
          <a:xfrm rot="5400000">
            <a:off x="-466973" y="2499494"/>
            <a:ext cx="3627679" cy="1080000"/>
            <a:chOff x="2638224" y="3394160"/>
            <a:chExt cx="3627679" cy="108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10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609600"/>
              <a:bevelB w="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551060" y="3610160"/>
              <a:ext cx="324000" cy="648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1143000"/>
              <a:bevelB w="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638224" y="3394160"/>
              <a:ext cx="540000" cy="10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609600"/>
              <a:bevelB w="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3735599" y="3039495"/>
            <a:ext cx="682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err="1" smtClean="0"/>
              <a:t>Ionentrennsäulen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err="1" smtClean="0"/>
              <a:t>Dimensionen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ION-A01			2,6mm X 150mm</a:t>
            </a:r>
          </a:p>
          <a:p>
            <a:pPr>
              <a:spcAft>
                <a:spcPts val="600"/>
              </a:spcAft>
            </a:pPr>
            <a:r>
              <a:rPr lang="en-GB" dirty="0"/>
              <a:t>ION-C01			4,6mm X 125mm</a:t>
            </a:r>
          </a:p>
        </p:txBody>
      </p:sp>
      <p:cxnSp>
        <p:nvCxnSpPr>
          <p:cNvPr id="57" name="Gerader Verbinder 56"/>
          <p:cNvCxnSpPr/>
          <p:nvPr/>
        </p:nvCxnSpPr>
        <p:spPr>
          <a:xfrm>
            <a:off x="3739004" y="3373794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>
            <a:off x="3739004" y="37157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6200" y="2621500"/>
            <a:ext cx="2847975" cy="1093252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95" y="2621499"/>
            <a:ext cx="2574480" cy="1093252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000" y="864000"/>
            <a:ext cx="2574480" cy="109325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35599" y="3039495"/>
            <a:ext cx="68226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Kanäle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err="1" smtClean="0"/>
              <a:t>Degasertechnik</a:t>
            </a:r>
            <a:r>
              <a:rPr lang="en-GB" dirty="0" smtClean="0"/>
              <a:t> 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/>
              <a:t>angelegtes</a:t>
            </a:r>
            <a:r>
              <a:rPr lang="en-GB" dirty="0"/>
              <a:t> </a:t>
            </a:r>
            <a:r>
              <a:rPr lang="en-GB" dirty="0" err="1"/>
              <a:t>Vakuum</a:t>
            </a:r>
            <a:r>
              <a:rPr lang="en-GB" dirty="0"/>
              <a:t> an 				</a:t>
            </a:r>
            <a:r>
              <a:rPr lang="en-GB" dirty="0" smtClean="0"/>
              <a:t> 	</a:t>
            </a:r>
            <a:r>
              <a:rPr lang="en-GB" dirty="0" err="1" smtClean="0"/>
              <a:t>semipermeabler</a:t>
            </a:r>
            <a:r>
              <a:rPr lang="en-GB" dirty="0" smtClean="0"/>
              <a:t> </a:t>
            </a:r>
            <a:r>
              <a:rPr lang="en-GB" dirty="0" err="1"/>
              <a:t>Membran</a:t>
            </a:r>
            <a:r>
              <a:rPr lang="en-GB" dirty="0"/>
              <a:t>    </a:t>
            </a:r>
            <a:r>
              <a:rPr lang="en-GB" dirty="0" smtClean="0"/>
              <a:t>          </a:t>
            </a:r>
            <a:r>
              <a:rPr lang="en-GB" dirty="0" err="1" smtClean="0"/>
              <a:t>Flussrate</a:t>
            </a:r>
            <a:r>
              <a:rPr lang="en-GB" dirty="0" smtClean="0"/>
              <a:t>			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Mikro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 		0.001 -   4.000 ml/min</a:t>
            </a:r>
            <a:r>
              <a:rPr lang="en-GB" dirty="0"/>
              <a:t>			</a:t>
            </a:r>
            <a:r>
              <a:rPr lang="en-GB" dirty="0" err="1" smtClean="0"/>
              <a:t>Analytisch</a:t>
            </a:r>
            <a:r>
              <a:rPr lang="en-GB" dirty="0" smtClean="0"/>
              <a:t> </a:t>
            </a:r>
            <a:r>
              <a:rPr lang="en-GB" dirty="0"/>
              <a:t>: 	0.001 - 10.000 </a:t>
            </a:r>
            <a:r>
              <a:rPr lang="en-GB" dirty="0" smtClean="0"/>
              <a:t>ml/min</a:t>
            </a:r>
            <a:r>
              <a:rPr lang="en-GB" dirty="0"/>
              <a:t>			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Semi-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Präparativ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	0.001 - 40.000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Flussgenauigkeit</a:t>
            </a:r>
            <a:r>
              <a:rPr lang="en-GB" dirty="0" smtClean="0"/>
              <a:t> 		± 1.0 % @ 1.000 ml / 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Flusspräzession</a:t>
            </a:r>
            <a:r>
              <a:rPr lang="en-GB" dirty="0"/>
              <a:t>		± 0.1 % RSD @ 1.000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Druckbereich</a:t>
            </a:r>
            <a:r>
              <a:rPr lang="en-GB" dirty="0" smtClean="0"/>
              <a:t> </a:t>
            </a:r>
            <a:r>
              <a:rPr lang="en-GB" dirty="0"/>
              <a:t>		0 – 40 MPa (0 – 6000 PSI) 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39004" y="3373794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39004" y="37157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39004" y="4361561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35599" y="520483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39004" y="560791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39004" y="596854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1130 HPLC </a:t>
            </a:r>
            <a:r>
              <a:rPr lang="en-GB" sz="2400" b="1" dirty="0" err="1" smtClean="0"/>
              <a:t>Pumpe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Isokratische</a:t>
            </a:r>
            <a:r>
              <a:rPr lang="en-GB" sz="2400" b="1" dirty="0" smtClean="0"/>
              <a:t> </a:t>
            </a:r>
            <a:r>
              <a:rPr lang="en-GB" sz="2400" b="1" dirty="0"/>
              <a:t>Version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1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21146 -0.000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46 -0.00047 L 0.27813 -0.256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allAtOnce" bldLvl="5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000" y="864000"/>
            <a:ext cx="2574480" cy="109325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35599" y="3039495"/>
            <a:ext cx="68226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Kanäle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err="1" smtClean="0"/>
              <a:t>Degasertechnik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/>
              <a:t>angelegtes</a:t>
            </a:r>
            <a:r>
              <a:rPr lang="en-GB" dirty="0"/>
              <a:t> </a:t>
            </a:r>
            <a:r>
              <a:rPr lang="en-GB" dirty="0" err="1"/>
              <a:t>Vakuum</a:t>
            </a:r>
            <a:r>
              <a:rPr lang="en-GB" dirty="0"/>
              <a:t> </a:t>
            </a:r>
            <a:r>
              <a:rPr lang="en-GB" dirty="0" smtClean="0"/>
              <a:t>an </a:t>
            </a:r>
            <a:r>
              <a:rPr lang="en-GB" dirty="0"/>
              <a:t>				</a:t>
            </a:r>
            <a:r>
              <a:rPr lang="en-GB" dirty="0" smtClean="0"/>
              <a:t>	</a:t>
            </a:r>
            <a:r>
              <a:rPr lang="en-GB" dirty="0" err="1" smtClean="0"/>
              <a:t>semipermeabler</a:t>
            </a:r>
            <a:r>
              <a:rPr lang="en-GB" dirty="0" smtClean="0"/>
              <a:t> </a:t>
            </a:r>
            <a:r>
              <a:rPr lang="en-GB" dirty="0" err="1"/>
              <a:t>Membran</a:t>
            </a:r>
            <a:r>
              <a:rPr lang="en-GB" dirty="0"/>
              <a:t>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err="1" smtClean="0"/>
              <a:t>Flussrate</a:t>
            </a:r>
            <a:r>
              <a:rPr lang="en-GB" dirty="0"/>
              <a:t>			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Mikro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 		0.001 -   4.000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ml/min</a:t>
            </a:r>
            <a:r>
              <a:rPr lang="en-GB" dirty="0" smtClean="0"/>
              <a:t>			</a:t>
            </a:r>
            <a:r>
              <a:rPr lang="en-GB" dirty="0" err="1" smtClean="0"/>
              <a:t>Analytisch</a:t>
            </a:r>
            <a:r>
              <a:rPr lang="en-GB" dirty="0" smtClean="0"/>
              <a:t>: 	0.001 - 10.000 ml/min			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Semi-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Präparativ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 	0.001 - 40.000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Flussgenauigkeit</a:t>
            </a:r>
            <a:r>
              <a:rPr lang="en-GB" dirty="0"/>
              <a:t>		± 1.0 % @ 1.000 ml / 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Flusspräzession</a:t>
            </a:r>
            <a:r>
              <a:rPr lang="en-GB" dirty="0"/>
              <a:t>		± 0.1 % RSD @ 1.000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Druckbereich</a:t>
            </a:r>
            <a:r>
              <a:rPr lang="en-GB" dirty="0"/>
              <a:t>		0 – 40 MPa (0 – 6000 PSI) 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39004" y="3373794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39004" y="37157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39004" y="4361561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39004" y="5256347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39004" y="560791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39004" y="596854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1130 HPLC </a:t>
            </a:r>
            <a:r>
              <a:rPr lang="en-GB" sz="2400" b="1" dirty="0" err="1" smtClean="0"/>
              <a:t>Pumpe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Isokratische</a:t>
            </a:r>
            <a:r>
              <a:rPr lang="en-GB" sz="2400" b="1" dirty="0" smtClean="0"/>
              <a:t> </a:t>
            </a:r>
            <a:r>
              <a:rPr lang="en-GB" sz="2400" b="1" dirty="0"/>
              <a:t>Version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76200" y="2621500"/>
            <a:ext cx="2847975" cy="1093252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6200" y="2621500"/>
            <a:ext cx="2847975" cy="1093252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fik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95" y="2621499"/>
            <a:ext cx="2574480" cy="1093252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000" y="864000"/>
            <a:ext cx="2574480" cy="109325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35599" y="3039495"/>
            <a:ext cx="68226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Kanäle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err="1" smtClean="0"/>
              <a:t>Degasertechnik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/>
              <a:t>angelegtes</a:t>
            </a:r>
            <a:r>
              <a:rPr lang="en-GB" dirty="0"/>
              <a:t> </a:t>
            </a:r>
            <a:r>
              <a:rPr lang="en-GB" dirty="0" err="1"/>
              <a:t>Vakuum</a:t>
            </a:r>
            <a:r>
              <a:rPr lang="en-GB" dirty="0"/>
              <a:t> an 				</a:t>
            </a:r>
            <a:r>
              <a:rPr lang="en-GB" dirty="0" smtClean="0"/>
              <a:t>	</a:t>
            </a:r>
            <a:r>
              <a:rPr lang="en-GB" dirty="0" err="1" smtClean="0"/>
              <a:t>semipermeabler</a:t>
            </a:r>
            <a:r>
              <a:rPr lang="en-GB" dirty="0" smtClean="0"/>
              <a:t> </a:t>
            </a:r>
            <a:r>
              <a:rPr lang="en-GB" dirty="0" err="1"/>
              <a:t>Membran</a:t>
            </a:r>
            <a:endParaRPr lang="en-GB" dirty="0"/>
          </a:p>
          <a:p>
            <a:r>
              <a:rPr lang="en-GB" dirty="0" err="1" smtClean="0"/>
              <a:t>Flussrate</a:t>
            </a:r>
            <a:r>
              <a:rPr lang="en-GB" dirty="0"/>
              <a:t>			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Mikro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 		0.001 -   4.000 ml/min</a:t>
            </a:r>
          </a:p>
          <a:p>
            <a:r>
              <a:rPr lang="en-GB" dirty="0"/>
              <a:t>			</a:t>
            </a:r>
            <a:r>
              <a:rPr lang="en-GB" dirty="0" err="1" smtClean="0"/>
              <a:t>Analytisch</a:t>
            </a:r>
            <a:r>
              <a:rPr lang="en-GB" dirty="0" smtClean="0"/>
              <a:t>: </a:t>
            </a:r>
            <a:r>
              <a:rPr lang="en-GB" dirty="0"/>
              <a:t>	0.001 - 10.000 ml/min</a:t>
            </a:r>
          </a:p>
          <a:p>
            <a:pPr>
              <a:spcAft>
                <a:spcPts val="600"/>
              </a:spcAft>
            </a:pPr>
            <a:r>
              <a:rPr lang="en-GB" dirty="0"/>
              <a:t>			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Semi-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Präparativ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	0.001 - 40.000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Flussgenauigkeit</a:t>
            </a:r>
            <a:r>
              <a:rPr lang="en-GB" dirty="0"/>
              <a:t>		± 1.0 % @ 1.000 ml / 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Flusspräzession</a:t>
            </a:r>
            <a:r>
              <a:rPr lang="en-GB" dirty="0"/>
              <a:t>		± 0.1 % RSD @ 1.000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Druckbereich</a:t>
            </a:r>
            <a:r>
              <a:rPr lang="en-GB" dirty="0"/>
              <a:t>		0 – 40 MPa (0 – 6000 PSI) 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39004" y="3373794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39004" y="37157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39004" y="4361561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39004" y="5256347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39004" y="560791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39004" y="596854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1130 HPLC </a:t>
            </a:r>
            <a:r>
              <a:rPr lang="en-GB" sz="2400" b="1" dirty="0" err="1" smtClean="0"/>
              <a:t>Pumpe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Quarternäre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Gradienten</a:t>
            </a:r>
            <a:r>
              <a:rPr lang="en-GB" sz="2400" b="1" dirty="0" smtClean="0"/>
              <a:t> </a:t>
            </a:r>
            <a:r>
              <a:rPr lang="en-GB" sz="2400" b="1" dirty="0"/>
              <a:t>Version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44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21146 -0.000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46 -0.00047 L 0.27813 -0.256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allAtOnce" bldLvl="5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6200" y="2621500"/>
            <a:ext cx="2847975" cy="1093252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1130 HPLC </a:t>
            </a:r>
            <a:r>
              <a:rPr lang="en-GB" sz="2400" b="1" dirty="0" err="1" smtClean="0"/>
              <a:t>Pumpe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Quarternäre</a:t>
            </a:r>
            <a:r>
              <a:rPr lang="en-GB" sz="2400" b="1" dirty="0" smtClean="0"/>
              <a:t> </a:t>
            </a:r>
            <a:r>
              <a:rPr lang="en-GB" sz="2400" b="1" dirty="0" err="1"/>
              <a:t>Gradienten</a:t>
            </a:r>
            <a:r>
              <a:rPr lang="en-GB" sz="2400" b="1" dirty="0"/>
              <a:t> Version</a:t>
            </a:r>
            <a:endParaRPr lang="en-GB" sz="2400" dirty="0"/>
          </a:p>
        </p:txBody>
      </p:sp>
      <p:pic>
        <p:nvPicPr>
          <p:cNvPr id="8" name="Grafik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000" y="864000"/>
            <a:ext cx="2574480" cy="109325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35599" y="3039495"/>
            <a:ext cx="682263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 smtClean="0"/>
              <a:t>Anzahl</a:t>
            </a:r>
            <a:r>
              <a:rPr lang="en-GB" dirty="0" smtClean="0"/>
              <a:t> der </a:t>
            </a:r>
            <a:r>
              <a:rPr lang="en-GB" dirty="0" err="1" smtClean="0"/>
              <a:t>Kanäle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err="1" smtClean="0"/>
              <a:t>Degasertechnik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/>
              <a:t>angelegtes</a:t>
            </a:r>
            <a:r>
              <a:rPr lang="en-GB" dirty="0"/>
              <a:t> </a:t>
            </a:r>
            <a:r>
              <a:rPr lang="en-GB" dirty="0" err="1"/>
              <a:t>Vakuum</a:t>
            </a:r>
            <a:r>
              <a:rPr lang="en-GB" dirty="0"/>
              <a:t> an 				</a:t>
            </a:r>
            <a:r>
              <a:rPr lang="en-GB" dirty="0" smtClean="0"/>
              <a:t>	</a:t>
            </a:r>
            <a:r>
              <a:rPr lang="en-GB" dirty="0" err="1" smtClean="0"/>
              <a:t>semipermeabler</a:t>
            </a:r>
            <a:r>
              <a:rPr lang="en-GB" dirty="0" smtClean="0"/>
              <a:t> </a:t>
            </a:r>
            <a:r>
              <a:rPr lang="en-GB" dirty="0" err="1"/>
              <a:t>Membran</a:t>
            </a:r>
            <a:r>
              <a:rPr lang="en-GB" dirty="0"/>
              <a:t>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err="1" smtClean="0"/>
              <a:t>Flussrate</a:t>
            </a:r>
            <a:r>
              <a:rPr lang="en-GB" dirty="0"/>
              <a:t>			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Mikro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 		0.001 -   4.000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ml/min</a:t>
            </a:r>
            <a:r>
              <a:rPr lang="en-GB" dirty="0"/>
              <a:t>			</a:t>
            </a:r>
            <a:r>
              <a:rPr lang="en-GB" dirty="0" err="1" smtClean="0"/>
              <a:t>Analytisch</a:t>
            </a:r>
            <a:r>
              <a:rPr lang="en-GB" dirty="0" smtClean="0"/>
              <a:t>: </a:t>
            </a:r>
            <a:r>
              <a:rPr lang="en-GB" dirty="0"/>
              <a:t>	0.001 - 10.000 </a:t>
            </a:r>
            <a:r>
              <a:rPr lang="en-GB" dirty="0" smtClean="0"/>
              <a:t>ml/min</a:t>
            </a:r>
            <a:r>
              <a:rPr lang="en-GB" dirty="0"/>
              <a:t>			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Semi-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Präparativ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	0.001 - 40.000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Flussgenauigkeit</a:t>
            </a:r>
            <a:r>
              <a:rPr lang="en-GB" dirty="0"/>
              <a:t>		± 1.0 % @ 1.000 ml / 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Flusspräzession</a:t>
            </a:r>
            <a:r>
              <a:rPr lang="en-GB" dirty="0"/>
              <a:t>		± 0.1 % RSD @ 1.000 ml/min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Druckbereich</a:t>
            </a:r>
            <a:r>
              <a:rPr lang="en-GB" dirty="0"/>
              <a:t>		0 – 40 MPa (0 – 6000 PSI) </a:t>
            </a:r>
          </a:p>
        </p:txBody>
      </p:sp>
      <p:cxnSp>
        <p:nvCxnSpPr>
          <p:cNvPr id="15" name="Gerader Verbinder 14"/>
          <p:cNvCxnSpPr/>
          <p:nvPr/>
        </p:nvCxnSpPr>
        <p:spPr>
          <a:xfrm>
            <a:off x="3739004" y="3373794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3739004" y="37157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744000" y="4370470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3735599" y="524623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3744000" y="559396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744000" y="5967451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6589 0.2550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9 0.25509 L -0.27891 0.2564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5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3712369"/>
            <a:ext cx="2940844" cy="1754981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3738137" y="3043050"/>
            <a:ext cx="6951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 smtClean="0"/>
              <a:t>Probenkapazität</a:t>
            </a:r>
            <a:r>
              <a:rPr lang="en-GB" dirty="0"/>
              <a:t>		120 (1.5 ml </a:t>
            </a:r>
            <a:r>
              <a:rPr lang="en-GB" dirty="0" smtClean="0"/>
              <a:t>Vials</a:t>
            </a:r>
            <a:r>
              <a:rPr lang="en-GB" dirty="0"/>
              <a:t>), 192 </a:t>
            </a:r>
            <a:r>
              <a:rPr lang="en-GB" dirty="0" smtClean="0"/>
              <a:t>(Microtiter </a:t>
            </a:r>
            <a:r>
              <a:rPr lang="en-GB" dirty="0" err="1" smtClean="0"/>
              <a:t>Platten</a:t>
            </a:r>
            <a:r>
              <a:rPr lang="en-GB" dirty="0" smtClean="0"/>
              <a:t>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Injektionsvolumen</a:t>
            </a:r>
            <a:r>
              <a:rPr lang="en-US" dirty="0"/>
              <a:t>		</a:t>
            </a:r>
            <a:r>
              <a:rPr lang="en-US" dirty="0" err="1" smtClean="0"/>
              <a:t>programmierbar</a:t>
            </a:r>
            <a:r>
              <a:rPr lang="en-US" dirty="0" smtClean="0"/>
              <a:t> </a:t>
            </a:r>
            <a:r>
              <a:rPr lang="en-US" dirty="0"/>
              <a:t>0.1 to 999.9 µl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Injektionspräzision</a:t>
            </a:r>
            <a:r>
              <a:rPr lang="en-US" dirty="0"/>
              <a:t>		&lt; </a:t>
            </a:r>
            <a:r>
              <a:rPr lang="en-US" dirty="0" smtClean="0"/>
              <a:t>0.5% variables </a:t>
            </a:r>
            <a:r>
              <a:rPr lang="en-US" dirty="0" err="1" smtClean="0"/>
              <a:t>Injektionsvolumen</a:t>
            </a:r>
            <a:r>
              <a:rPr lang="en-US" dirty="0" smtClean="0"/>
              <a:t> (</a:t>
            </a:r>
            <a:r>
              <a:rPr lang="en-US" dirty="0"/>
              <a:t>10 µl)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Linearität</a:t>
            </a:r>
            <a:r>
              <a:rPr lang="en-US" dirty="0"/>
              <a:t>			</a:t>
            </a:r>
            <a:r>
              <a:rPr lang="en-US" dirty="0" err="1"/>
              <a:t>K</a:t>
            </a:r>
            <a:r>
              <a:rPr lang="en-US" dirty="0" err="1" smtClean="0"/>
              <a:t>orrelationsfaktor</a:t>
            </a:r>
            <a:r>
              <a:rPr lang="en-US" dirty="0" smtClean="0"/>
              <a:t> </a:t>
            </a:r>
            <a:r>
              <a:rPr lang="en-US" dirty="0"/>
              <a:t>&gt; 0.999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Kühlung</a:t>
            </a:r>
            <a:r>
              <a:rPr lang="en-US" dirty="0"/>
              <a:t>			+4 to +60 °C (optional)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Verschleppung</a:t>
            </a:r>
            <a:r>
              <a:rPr lang="en-US" dirty="0"/>
              <a:t>		&lt; </a:t>
            </a:r>
            <a:r>
              <a:rPr lang="en-US" dirty="0" smtClean="0"/>
              <a:t>0.05% </a:t>
            </a:r>
            <a:r>
              <a:rPr lang="en-US" dirty="0" err="1" smtClean="0"/>
              <a:t>mit</a:t>
            </a:r>
            <a:r>
              <a:rPr lang="en-US" dirty="0"/>
              <a:t> </a:t>
            </a:r>
            <a:r>
              <a:rPr lang="en-US" dirty="0" err="1" smtClean="0"/>
              <a:t>Wasch</a:t>
            </a:r>
            <a:r>
              <a:rPr lang="de-DE" dirty="0" err="1" smtClean="0"/>
              <a:t>programm</a:t>
            </a:r>
            <a:endParaRPr lang="de-DE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3741542" y="3377349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41542" y="37193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41542" y="4098416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38137" y="4453094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41542" y="48018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41542" y="516247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5300 </a:t>
            </a:r>
            <a:r>
              <a:rPr lang="en-GB" sz="2400" b="1" dirty="0" err="1" smtClean="0"/>
              <a:t>Proben</a:t>
            </a:r>
            <a:r>
              <a:rPr lang="en-GB" sz="2400" b="1" dirty="0" smtClean="0"/>
              <a:t> </a:t>
            </a:r>
            <a:r>
              <a:rPr lang="en-GB" sz="2400" b="1" dirty="0" err="1"/>
              <a:t>I</a:t>
            </a:r>
            <a:r>
              <a:rPr lang="en-GB" sz="2400" b="1" dirty="0" err="1" smtClean="0"/>
              <a:t>njektionsmodul</a:t>
            </a:r>
            <a:endParaRPr lang="en-GB" sz="24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595" y="861749"/>
            <a:ext cx="2592000" cy="1750268"/>
          </a:xfrm>
          <a:prstGeom prst="rect">
            <a:avLst/>
          </a:prstGeom>
        </p:spPr>
      </p:pic>
      <p:pic>
        <p:nvPicPr>
          <p:cNvPr id="2" name="Grafik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048" y="3716588"/>
            <a:ext cx="2574000" cy="1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21198 -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-0.00092 L 0.27956 -0.416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uiExpand="1" build="allAtOnce" bldLvl="5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3712369"/>
            <a:ext cx="2940844" cy="1754981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3738136" y="3043050"/>
            <a:ext cx="69384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err="1" smtClean="0"/>
              <a:t>Probenkapazität</a:t>
            </a:r>
            <a:r>
              <a:rPr lang="en-GB" dirty="0"/>
              <a:t>		120 (1.5 ml </a:t>
            </a:r>
            <a:r>
              <a:rPr lang="en-GB" dirty="0" smtClean="0"/>
              <a:t>Vials</a:t>
            </a:r>
            <a:r>
              <a:rPr lang="en-GB" dirty="0"/>
              <a:t>), 192 </a:t>
            </a:r>
            <a:r>
              <a:rPr lang="en-GB" dirty="0" smtClean="0"/>
              <a:t>(Microtiter </a:t>
            </a:r>
            <a:r>
              <a:rPr lang="en-GB" dirty="0" err="1" smtClean="0"/>
              <a:t>Platten</a:t>
            </a:r>
            <a:r>
              <a:rPr lang="en-GB" dirty="0" smtClean="0"/>
              <a:t>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Injektionsvolumen</a:t>
            </a:r>
            <a:r>
              <a:rPr lang="en-US" dirty="0"/>
              <a:t>		</a:t>
            </a:r>
            <a:r>
              <a:rPr lang="en-US" dirty="0" err="1" smtClean="0"/>
              <a:t>programmierbar</a:t>
            </a:r>
            <a:r>
              <a:rPr lang="en-US" dirty="0" smtClean="0"/>
              <a:t> </a:t>
            </a:r>
            <a:r>
              <a:rPr lang="en-US" dirty="0"/>
              <a:t>0.1 to 999.9 µl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Injektionspräzision</a:t>
            </a:r>
            <a:r>
              <a:rPr lang="en-US" dirty="0"/>
              <a:t>		&lt; 0.5% </a:t>
            </a:r>
            <a:r>
              <a:rPr lang="en-US" dirty="0" smtClean="0"/>
              <a:t>variables </a:t>
            </a:r>
            <a:r>
              <a:rPr lang="en-US" dirty="0" err="1" smtClean="0"/>
              <a:t>Injektionsvolumen</a:t>
            </a:r>
            <a:r>
              <a:rPr lang="en-US" dirty="0" smtClean="0"/>
              <a:t> (10 </a:t>
            </a:r>
            <a:r>
              <a:rPr lang="en-US" dirty="0"/>
              <a:t>µl)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Linearität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err="1" smtClean="0"/>
              <a:t>Korrelations</a:t>
            </a:r>
            <a:r>
              <a:rPr lang="en-US" dirty="0" err="1"/>
              <a:t>f</a:t>
            </a:r>
            <a:r>
              <a:rPr lang="en-US" dirty="0" err="1" smtClean="0"/>
              <a:t>aktor</a:t>
            </a:r>
            <a:r>
              <a:rPr lang="en-US" dirty="0" smtClean="0"/>
              <a:t> </a:t>
            </a:r>
            <a:r>
              <a:rPr lang="en-US" dirty="0"/>
              <a:t>&gt; 0.999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Kühlung</a:t>
            </a:r>
            <a:r>
              <a:rPr lang="en-US" dirty="0"/>
              <a:t>		</a:t>
            </a:r>
            <a:r>
              <a:rPr lang="en-US" dirty="0" smtClean="0"/>
              <a:t>	+</a:t>
            </a:r>
            <a:r>
              <a:rPr lang="en-US" dirty="0"/>
              <a:t>4 to +60 °C (optional)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Verschleppung</a:t>
            </a:r>
            <a:r>
              <a:rPr lang="en-US" dirty="0"/>
              <a:t>		&lt; </a:t>
            </a:r>
            <a:r>
              <a:rPr lang="en-US" dirty="0" smtClean="0"/>
              <a:t>0.05%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Waschprogramm</a:t>
            </a:r>
            <a:endParaRPr lang="en-GB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3741542" y="3377349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41542" y="37193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41542" y="4098416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41542" y="447885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41542" y="48018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41542" y="516247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5300 </a:t>
            </a:r>
            <a:r>
              <a:rPr lang="en-GB" sz="2400" b="1" dirty="0" err="1" smtClean="0"/>
              <a:t>Proben</a:t>
            </a:r>
            <a:r>
              <a:rPr lang="en-GB" sz="2400" b="1" dirty="0" smtClean="0"/>
              <a:t> </a:t>
            </a:r>
            <a:r>
              <a:rPr lang="en-GB" sz="2400" b="1" dirty="0" err="1"/>
              <a:t>I</a:t>
            </a:r>
            <a:r>
              <a:rPr lang="en-GB" sz="2400" b="1" dirty="0" err="1" smtClean="0"/>
              <a:t>njektionsmodul</a:t>
            </a:r>
            <a:endParaRPr lang="en-GB" sz="24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595" y="861749"/>
            <a:ext cx="2592000" cy="17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6484 0.415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84 0.41551 L -0.27891 0.41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uild="allAtOnce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38137" y="3043050"/>
            <a:ext cx="68226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Messbereich</a:t>
            </a:r>
            <a:r>
              <a:rPr lang="en-US" dirty="0"/>
              <a:t>	</a:t>
            </a:r>
            <a:r>
              <a:rPr lang="en-US" dirty="0" smtClean="0"/>
              <a:t>	20nS/cm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/>
              <a:t>20,000 µS/cm</a:t>
            </a:r>
          </a:p>
          <a:p>
            <a:pPr>
              <a:spcAft>
                <a:spcPts val="600"/>
              </a:spcAft>
            </a:pPr>
            <a:r>
              <a:rPr lang="en-US" dirty="0"/>
              <a:t>Auto-Suppressor		</a:t>
            </a:r>
            <a:r>
              <a:rPr lang="en-US" dirty="0" err="1" smtClean="0"/>
              <a:t>integriert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Temperaturbereich</a:t>
            </a:r>
            <a:r>
              <a:rPr lang="en-US" dirty="0" smtClean="0"/>
              <a:t>		+30°C </a:t>
            </a:r>
            <a:r>
              <a:rPr lang="en-US" dirty="0" err="1" smtClean="0"/>
              <a:t>bis</a:t>
            </a:r>
            <a:r>
              <a:rPr lang="en-US" dirty="0" smtClean="0"/>
              <a:t> +100°C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Temperaturgenauigkeit</a:t>
            </a:r>
            <a:r>
              <a:rPr lang="en-US" dirty="0"/>
              <a:t>	&lt; 0.1°C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Austauschbares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entil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optional</a:t>
            </a:r>
            <a:r>
              <a:rPr lang="en-US" dirty="0"/>
              <a:t>: </a:t>
            </a:r>
            <a:r>
              <a:rPr lang="en-US" dirty="0" err="1" smtClean="0"/>
              <a:t>jedes</a:t>
            </a:r>
            <a:r>
              <a:rPr lang="en-US" dirty="0" smtClean="0"/>
              <a:t> </a:t>
            </a:r>
            <a:r>
              <a:rPr lang="en-US" dirty="0"/>
              <a:t>S 6000 </a:t>
            </a:r>
            <a:r>
              <a:rPr lang="en-US" dirty="0" err="1" smtClean="0"/>
              <a:t>Serien</a:t>
            </a:r>
            <a:r>
              <a:rPr lang="en-US" dirty="0" err="1"/>
              <a:t>v</a:t>
            </a:r>
            <a:r>
              <a:rPr lang="en-US" dirty="0" err="1" smtClean="0"/>
              <a:t>entil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de-DE" dirty="0"/>
              <a:t>Benetzte Materialien </a:t>
            </a:r>
            <a:r>
              <a:rPr lang="en-US" dirty="0"/>
              <a:t>	</a:t>
            </a:r>
            <a:r>
              <a:rPr lang="en-US" dirty="0" smtClean="0"/>
              <a:t>Peek</a:t>
            </a:r>
            <a:r>
              <a:rPr lang="en-US" dirty="0"/>
              <a:t>, PPS, PTFE, </a:t>
            </a:r>
            <a:r>
              <a:rPr lang="en-US" dirty="0" err="1" smtClean="0"/>
              <a:t>Edelstahl</a:t>
            </a:r>
            <a:endParaRPr lang="en-US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3741542" y="3377349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41542" y="37193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41542" y="4098416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41542" y="447885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41542" y="48018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41542" y="5162473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150 </a:t>
            </a:r>
            <a:r>
              <a:rPr lang="en-GB" sz="2400" b="1" dirty="0" err="1" smtClean="0"/>
              <a:t>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Chromatographie</a:t>
            </a:r>
            <a:r>
              <a:rPr lang="en-GB" sz="2400" b="1" dirty="0" err="1"/>
              <a:t>m</a:t>
            </a:r>
            <a:r>
              <a:rPr lang="en-GB" sz="2400" b="1" dirty="0" err="1" smtClean="0"/>
              <a:t>odul</a:t>
            </a:r>
            <a:r>
              <a:rPr lang="en-GB" sz="2400" b="1" dirty="0" smtClean="0"/>
              <a:t> </a:t>
            </a:r>
            <a:r>
              <a:rPr lang="en-GB" sz="2400" b="1" dirty="0"/>
              <a:t>(</a:t>
            </a:r>
            <a:r>
              <a:rPr lang="en-GB" sz="2400" b="1" dirty="0" err="1" smtClean="0"/>
              <a:t>inkl</a:t>
            </a:r>
            <a:r>
              <a:rPr lang="en-GB" sz="2400" b="1" dirty="0" smtClean="0"/>
              <a:t>. </a:t>
            </a:r>
            <a:r>
              <a:rPr lang="en-GB" sz="2400" b="1" dirty="0" err="1" smtClean="0"/>
              <a:t>Säuleno</a:t>
            </a:r>
            <a:r>
              <a:rPr lang="en-GB" sz="2400" b="1" dirty="0" err="1"/>
              <a:t>f</a:t>
            </a:r>
            <a:r>
              <a:rPr lang="en-GB" sz="2400" b="1" dirty="0" err="1" smtClean="0"/>
              <a:t>en</a:t>
            </a:r>
            <a:r>
              <a:rPr lang="en-GB" sz="2400" b="1" dirty="0"/>
              <a:t>)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93" y="5461951"/>
            <a:ext cx="2590117" cy="111239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461665"/>
            <a:ext cx="6463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3.7037E-6 L 0.21315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7 0.00023 L 0.27747 -0.6699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" presetClass="emph" presetSubtype="2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bldLvl="5"/>
      <p:bldP spid="25" grpId="0"/>
      <p:bldP spid="25" grpId="2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400" y="2188853"/>
            <a:ext cx="3176401" cy="43905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150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060561" y="1059016"/>
            <a:ext cx="565412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2200" b="1" dirty="0" err="1"/>
              <a:t>Ein</a:t>
            </a:r>
            <a:r>
              <a:rPr lang="en-GB" sz="2200" b="1" dirty="0"/>
              <a:t> </a:t>
            </a:r>
            <a:r>
              <a:rPr lang="en-GB" sz="2200" b="1" dirty="0" err="1"/>
              <a:t>Produkt</a:t>
            </a:r>
            <a:r>
              <a:rPr lang="en-GB" sz="2200" b="1" dirty="0"/>
              <a:t> von </a:t>
            </a:r>
            <a:r>
              <a:rPr lang="en-GB" sz="2200" b="1" i="1" dirty="0" err="1">
                <a:solidFill>
                  <a:srgbClr val="002060"/>
                </a:solidFill>
              </a:rPr>
              <a:t>Sykam</a:t>
            </a:r>
            <a:r>
              <a:rPr lang="en-GB" sz="2200" b="1" i="1" dirty="0">
                <a:solidFill>
                  <a:srgbClr val="002060"/>
                </a:solidFill>
              </a:rPr>
              <a:t> </a:t>
            </a:r>
            <a:r>
              <a:rPr lang="en-GB" sz="2200" b="1" i="1" dirty="0" err="1">
                <a:solidFill>
                  <a:srgbClr val="002060"/>
                </a:solidFill>
              </a:rPr>
              <a:t>Chromatographie</a:t>
            </a:r>
            <a:endParaRPr lang="en-GB" sz="2200" b="1" i="1" dirty="0">
              <a:solidFill>
                <a:srgbClr val="002060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GB" sz="2200" b="1" dirty="0" err="1"/>
              <a:t>zusammengestellt</a:t>
            </a:r>
            <a:endParaRPr lang="en-GB" sz="2200" b="1" dirty="0"/>
          </a:p>
          <a:p>
            <a:pPr algn="ctr">
              <a:spcAft>
                <a:spcPts val="1800"/>
              </a:spcAft>
            </a:pPr>
            <a:r>
              <a:rPr lang="en-GB" sz="3200" b="1" dirty="0"/>
              <a:t>Mai 2016</a:t>
            </a: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/>
              <a:t> 4 System </a:t>
            </a:r>
            <a:r>
              <a:rPr lang="en-GB" sz="2200" b="1" dirty="0" err="1"/>
              <a:t>Varianten</a:t>
            </a:r>
            <a:r>
              <a:rPr lang="en-GB" sz="2200" b="1" dirty="0"/>
              <a:t> </a:t>
            </a:r>
            <a:r>
              <a:rPr lang="en-GB" sz="2200" b="1" dirty="0" err="1"/>
              <a:t>erhältlich</a:t>
            </a:r>
            <a:r>
              <a:rPr lang="en-GB" sz="2200" b="1" dirty="0"/>
              <a:t>: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Manuelles</a:t>
            </a:r>
            <a:r>
              <a:rPr lang="en-GB" sz="2200" b="1" dirty="0"/>
              <a:t> IC System S 151-M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Manuelles</a:t>
            </a:r>
            <a:r>
              <a:rPr lang="en-GB" sz="2200" b="1" dirty="0"/>
              <a:t> IC System S 151-G</a:t>
            </a:r>
            <a:r>
              <a:rPr lang="en-GB" sz="2200" b="1" dirty="0">
                <a:solidFill>
                  <a:schemeClr val="bg1">
                    <a:lumMod val="85000"/>
                  </a:schemeClr>
                </a:solidFill>
              </a:rPr>
              <a:t>radient</a:t>
            </a:r>
            <a:r>
              <a:rPr lang="en-GB" sz="2200" b="1" dirty="0"/>
              <a:t> 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Automatisches</a:t>
            </a:r>
            <a:r>
              <a:rPr lang="en-GB" sz="2200" b="1" dirty="0"/>
              <a:t> IC System S 151-A	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Automatisches</a:t>
            </a:r>
            <a:r>
              <a:rPr lang="en-GB" sz="2200" b="1" dirty="0"/>
              <a:t> IC System S 151-AG</a:t>
            </a:r>
            <a:r>
              <a:rPr lang="en-GB" sz="2200" b="1" dirty="0">
                <a:solidFill>
                  <a:schemeClr val="bg1">
                    <a:lumMod val="85000"/>
                  </a:schemeClr>
                </a:solidFill>
              </a:rPr>
              <a:t>radient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3161552" y="3903686"/>
            <a:ext cx="4969239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38137" y="3043050"/>
            <a:ext cx="68226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Messbereich</a:t>
            </a:r>
            <a:r>
              <a:rPr lang="en-US" dirty="0"/>
              <a:t>		20nS/cm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/>
              <a:t>20,000 µS/cm</a:t>
            </a:r>
          </a:p>
          <a:p>
            <a:pPr>
              <a:spcAft>
                <a:spcPts val="600"/>
              </a:spcAft>
            </a:pPr>
            <a:r>
              <a:rPr lang="en-US" dirty="0"/>
              <a:t>Auto-Suppressor 		</a:t>
            </a:r>
            <a:r>
              <a:rPr lang="en-US" dirty="0" err="1" smtClean="0"/>
              <a:t>integriert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Temperaturbereich</a:t>
            </a:r>
            <a:r>
              <a:rPr lang="de-DE" dirty="0"/>
              <a:t>		+30°C </a:t>
            </a:r>
            <a:r>
              <a:rPr lang="de-DE" dirty="0" smtClean="0"/>
              <a:t>bis </a:t>
            </a:r>
            <a:r>
              <a:rPr lang="de-DE" dirty="0"/>
              <a:t>+100°C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Temperaturgenauigkeit</a:t>
            </a:r>
            <a:r>
              <a:rPr lang="en-US" dirty="0"/>
              <a:t>	&lt; 0.1°C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/>
              <a:t>Austauschbares</a:t>
            </a:r>
            <a:r>
              <a:rPr lang="en-US" dirty="0"/>
              <a:t> </a:t>
            </a:r>
            <a:r>
              <a:rPr lang="en-US" dirty="0" err="1"/>
              <a:t>Ventil</a:t>
            </a:r>
            <a:r>
              <a:rPr lang="en-US" dirty="0"/>
              <a:t> 	</a:t>
            </a:r>
            <a:r>
              <a:rPr lang="en-US" dirty="0" smtClean="0"/>
              <a:t>optional</a:t>
            </a:r>
            <a:r>
              <a:rPr lang="en-US" dirty="0"/>
              <a:t>: </a:t>
            </a:r>
            <a:r>
              <a:rPr lang="en-US" dirty="0" err="1" smtClean="0"/>
              <a:t>jedes</a:t>
            </a:r>
            <a:r>
              <a:rPr lang="en-US" dirty="0" smtClean="0"/>
              <a:t> </a:t>
            </a:r>
            <a:r>
              <a:rPr lang="en-US" dirty="0"/>
              <a:t>S 6000 </a:t>
            </a:r>
            <a:r>
              <a:rPr lang="en-US" dirty="0" err="1" smtClean="0"/>
              <a:t>Serien</a:t>
            </a:r>
            <a:r>
              <a:rPr lang="en-US" dirty="0" err="1"/>
              <a:t>v</a:t>
            </a:r>
            <a:r>
              <a:rPr lang="en-US" dirty="0" err="1" smtClean="0"/>
              <a:t>entil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de-DE" dirty="0"/>
              <a:t>Benetzte Materialien </a:t>
            </a:r>
            <a:r>
              <a:rPr lang="en-US" dirty="0"/>
              <a:t>	Peek, PPS, PTFE, </a:t>
            </a:r>
            <a:r>
              <a:rPr lang="en-US" dirty="0" err="1" smtClean="0"/>
              <a:t>Edelstahl</a:t>
            </a:r>
            <a:endParaRPr lang="en-GB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3741542" y="3377349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741542" y="37193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741542" y="4098416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741542" y="447885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741542" y="48018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3738137" y="517535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S 150 </a:t>
            </a:r>
            <a:r>
              <a:rPr lang="en-GB" sz="2400" b="1" dirty="0" err="1" smtClean="0"/>
              <a:t>Ionen</a:t>
            </a:r>
            <a:r>
              <a:rPr lang="en-GB" sz="2400" b="1" dirty="0" smtClean="0"/>
              <a:t> </a:t>
            </a:r>
            <a:r>
              <a:rPr lang="en-GB" sz="2400" b="1" dirty="0" err="1"/>
              <a:t>C</a:t>
            </a:r>
            <a:r>
              <a:rPr lang="en-GB" sz="2400" b="1" dirty="0" err="1" smtClean="0"/>
              <a:t>hromatographiemodul</a:t>
            </a:r>
            <a:r>
              <a:rPr lang="en-GB" sz="2400" b="1" dirty="0" smtClean="0"/>
              <a:t> </a:t>
            </a:r>
            <a:r>
              <a:rPr lang="en-GB" sz="2400" b="1" dirty="0"/>
              <a:t>(</a:t>
            </a:r>
            <a:r>
              <a:rPr lang="en-GB" sz="2400" b="1" dirty="0" err="1" smtClean="0"/>
              <a:t>inkl</a:t>
            </a:r>
            <a:r>
              <a:rPr lang="en-GB" sz="2400" b="1" dirty="0"/>
              <a:t>. </a:t>
            </a:r>
            <a:r>
              <a:rPr lang="en-GB" sz="2400" b="1" dirty="0" err="1" smtClean="0"/>
              <a:t>Säulenofen</a:t>
            </a:r>
            <a:r>
              <a:rPr lang="en-GB" sz="2400" b="1" dirty="0" smtClean="0"/>
              <a:t>)</a:t>
            </a:r>
            <a:endParaRPr lang="en-GB" sz="24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allAtOnce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574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smtClean="0"/>
              <a:t>Position des </a:t>
            </a:r>
            <a:r>
              <a:rPr lang="en-GB" sz="2400" b="1" dirty="0" err="1" smtClean="0"/>
              <a:t>Säulenofens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219575" y="1422340"/>
            <a:ext cx="889613" cy="180000"/>
            <a:chOff x="3702844" y="2405062"/>
            <a:chExt cx="889613" cy="180000"/>
          </a:xfrm>
        </p:grpSpPr>
        <p:sp>
          <p:nvSpPr>
            <p:cNvPr id="9" name="Ellipse 8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4217400" y="1420962"/>
            <a:ext cx="889613" cy="180000"/>
            <a:chOff x="3702844" y="2405062"/>
            <a:chExt cx="889613" cy="180000"/>
          </a:xfrm>
        </p:grpSpPr>
        <p:sp>
          <p:nvSpPr>
            <p:cNvPr id="53" name="Ellipse 52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3735599" y="3039495"/>
            <a:ext cx="68226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/>
              <a:t>Die Positionierung der IC Säule in dem Leitfähigkeitsdetektor reduziert:</a:t>
            </a:r>
          </a:p>
          <a:p>
            <a:pPr marL="285750" indent="-285750">
              <a:spcAft>
                <a:spcPts val="6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b="1" dirty="0" err="1" smtClean="0"/>
              <a:t>Turmhöhe</a:t>
            </a:r>
            <a:endParaRPr lang="de-DE" b="1" dirty="0" smtClean="0"/>
          </a:p>
          <a:p>
            <a:pPr marL="285750" indent="-285750">
              <a:spcAft>
                <a:spcPts val="6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b="1" dirty="0" smtClean="0"/>
              <a:t>Totvolumen</a:t>
            </a:r>
          </a:p>
          <a:p>
            <a:pPr marL="285750" indent="-285750">
              <a:spcAft>
                <a:spcPts val="6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b="1" dirty="0" smtClean="0"/>
              <a:t>…und die Peaks werden schmaler</a:t>
            </a:r>
            <a:endParaRPr lang="de-DE" b="1" dirty="0"/>
          </a:p>
        </p:txBody>
      </p:sp>
      <p:sp>
        <p:nvSpPr>
          <p:cNvPr id="22" name="Rechteck 21"/>
          <p:cNvSpPr/>
          <p:nvPr/>
        </p:nvSpPr>
        <p:spPr>
          <a:xfrm>
            <a:off x="3881631" y="1317307"/>
            <a:ext cx="1769264" cy="518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>
            <a:stCxn id="24" idx="1"/>
          </p:cNvCxnSpPr>
          <p:nvPr/>
        </p:nvCxnSpPr>
        <p:spPr>
          <a:xfrm flipH="1">
            <a:off x="5650895" y="1574991"/>
            <a:ext cx="1636036" cy="12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286931" y="1251825"/>
            <a:ext cx="297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/>
              <a:t>Der </a:t>
            </a:r>
            <a:r>
              <a:rPr lang="en-GB" b="1" dirty="0" err="1" smtClean="0"/>
              <a:t>Säulenofen</a:t>
            </a:r>
            <a:r>
              <a:rPr lang="en-GB" b="1" dirty="0" smtClean="0"/>
              <a:t> </a:t>
            </a:r>
            <a:r>
              <a:rPr lang="en-GB" b="1" dirty="0" err="1" smtClean="0"/>
              <a:t>befindet</a:t>
            </a:r>
            <a:r>
              <a:rPr lang="en-GB" b="1" dirty="0" smtClean="0"/>
              <a:t> </a:t>
            </a:r>
            <a:r>
              <a:rPr lang="en-GB" b="1" dirty="0" err="1" smtClean="0"/>
              <a:t>sich</a:t>
            </a:r>
            <a:r>
              <a:rPr lang="en-GB" b="1" dirty="0" smtClean="0"/>
              <a:t> </a:t>
            </a:r>
            <a:r>
              <a:rPr lang="en-GB" b="1" dirty="0" err="1" smtClean="0"/>
              <a:t>im</a:t>
            </a:r>
            <a:r>
              <a:rPr lang="en-GB" b="1" dirty="0" smtClean="0"/>
              <a:t> </a:t>
            </a:r>
            <a:r>
              <a:rPr lang="en-GB" b="1" dirty="0" err="1" smtClean="0"/>
              <a:t>Leitfähigkeitsdetektor</a:t>
            </a:r>
            <a:r>
              <a:rPr lang="en-GB" b="1" dirty="0" smtClean="0"/>
              <a:t>  </a:t>
            </a:r>
            <a:endParaRPr lang="en-GB" b="1" dirty="0"/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4397400" y="1587288"/>
            <a:ext cx="368863" cy="1444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56" grpId="0" uiExpand="1" build="allAtOnce" bldLvl="5"/>
      <p:bldP spid="56" grpId="1" uiExpand="1" build="allAtOnce"/>
      <p:bldP spid="22" grpId="0" animBg="1"/>
      <p:bldP spid="22" grpId="1" animBg="1"/>
      <p:bldP spid="24" grpId="0" build="allAtOnce" bldLvl="5"/>
      <p:bldP spid="24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6774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Wie</a:t>
            </a:r>
            <a:r>
              <a:rPr lang="en-GB" sz="2400" b="1" dirty="0" smtClean="0"/>
              <a:t> die </a:t>
            </a:r>
            <a:r>
              <a:rPr lang="en-GB" sz="2400" b="1" dirty="0" err="1" smtClean="0"/>
              <a:t>Anionensäule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645527" y="1188340"/>
            <a:ext cx="2472530" cy="540000"/>
            <a:chOff x="3793373" y="3394160"/>
            <a:chExt cx="2472530" cy="54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307564" y="3502160"/>
              <a:ext cx="324000" cy="324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62000"/>
              <a:bevelB w="0" h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79337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349619" y="1332000"/>
            <a:ext cx="1476687" cy="273602"/>
            <a:chOff x="8349619" y="1332000"/>
            <a:chExt cx="1476687" cy="273602"/>
          </a:xfrm>
        </p:grpSpPr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8349619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849867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8425815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8574867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864436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8793413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8720557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8869609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8940171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908922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9016367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9165419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923491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4" name="Ellipse 103"/>
            <p:cNvSpPr>
              <a:spLocks noChangeAspect="1"/>
            </p:cNvSpPr>
            <p:nvPr/>
          </p:nvSpPr>
          <p:spPr>
            <a:xfrm>
              <a:off x="9383965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5" name="Ellipse 104"/>
            <p:cNvSpPr>
              <a:spLocks noChangeAspect="1"/>
            </p:cNvSpPr>
            <p:nvPr/>
          </p:nvSpPr>
          <p:spPr>
            <a:xfrm>
              <a:off x="9311109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6" name="Ellipse 105"/>
            <p:cNvSpPr>
              <a:spLocks noChangeAspect="1"/>
            </p:cNvSpPr>
            <p:nvPr/>
          </p:nvSpPr>
          <p:spPr>
            <a:xfrm>
              <a:off x="9460161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7" name="Ellipse 106"/>
            <p:cNvSpPr>
              <a:spLocks noChangeAspect="1"/>
            </p:cNvSpPr>
            <p:nvPr/>
          </p:nvSpPr>
          <p:spPr>
            <a:xfrm>
              <a:off x="9533254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8" name="Ellipse 107"/>
            <p:cNvSpPr>
              <a:spLocks noChangeAspect="1"/>
            </p:cNvSpPr>
            <p:nvPr/>
          </p:nvSpPr>
          <p:spPr>
            <a:xfrm>
              <a:off x="9682306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9" name="Ellipse 108"/>
            <p:cNvSpPr>
              <a:spLocks noChangeAspect="1"/>
            </p:cNvSpPr>
            <p:nvPr/>
          </p:nvSpPr>
          <p:spPr>
            <a:xfrm>
              <a:off x="9609450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217400" y="1420962"/>
            <a:ext cx="889613" cy="180000"/>
            <a:chOff x="3702844" y="2405062"/>
            <a:chExt cx="889613" cy="180000"/>
          </a:xfrm>
        </p:grpSpPr>
        <p:sp>
          <p:nvSpPr>
            <p:cNvPr id="57" name="Ellipse 56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6743701" y="2633885"/>
            <a:ext cx="4673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Die </a:t>
            </a:r>
            <a:r>
              <a:rPr lang="en-GB" sz="2400" b="1" dirty="0"/>
              <a:t>IC </a:t>
            </a:r>
            <a:r>
              <a:rPr lang="en-GB" sz="2400" b="1" dirty="0" err="1" smtClean="0"/>
              <a:t>Säule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ist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gefüllt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mit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kleinen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Ionenaustauschpartikeln</a:t>
            </a:r>
            <a:r>
              <a:rPr lang="en-GB" sz="2400" b="1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GB" sz="2400" b="1" dirty="0" err="1" smtClean="0"/>
              <a:t>Diese</a:t>
            </a:r>
            <a:r>
              <a:rPr lang="en-GB" sz="2400" b="1" dirty="0" smtClean="0"/>
              <a:t>  </a:t>
            </a:r>
            <a:r>
              <a:rPr lang="en-GB" sz="2400" b="1" dirty="0" err="1" smtClean="0"/>
              <a:t>Partikel</a:t>
            </a:r>
            <a:r>
              <a:rPr lang="en-GB" sz="2400" b="1" dirty="0" smtClean="0"/>
              <a:t> </a:t>
            </a:r>
            <a:r>
              <a:rPr lang="en-GB" sz="2400" b="1" dirty="0" err="1"/>
              <a:t>sind</a:t>
            </a:r>
            <a:r>
              <a:rPr lang="en-GB" sz="2400" b="1" dirty="0"/>
              <a:t> </a:t>
            </a:r>
            <a:r>
              <a:rPr lang="de-DE" sz="2400" b="1" dirty="0" smtClean="0"/>
              <a:t>funktionalisiert </a:t>
            </a:r>
            <a:r>
              <a:rPr lang="en-GB" sz="2400" b="1" dirty="0" err="1" smtClean="0"/>
              <a:t>mit</a:t>
            </a:r>
            <a:r>
              <a:rPr lang="en-GB" sz="2400" b="1" dirty="0" smtClean="0"/>
              <a:t> den </a:t>
            </a:r>
            <a:r>
              <a:rPr lang="en-GB" sz="2400" b="1" dirty="0" err="1" smtClean="0"/>
              <a:t>positiven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geladenen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Gruppen</a:t>
            </a:r>
            <a:r>
              <a:rPr lang="en-GB" sz="2400" b="1" dirty="0" smtClean="0"/>
              <a:t> auf </a:t>
            </a:r>
            <a:r>
              <a:rPr lang="en-GB" sz="2400" b="1" dirty="0" err="1" smtClean="0"/>
              <a:t>ihre</a:t>
            </a:r>
            <a:r>
              <a:rPr lang="en-GB" sz="2400" b="1" dirty="0" err="1"/>
              <a:t>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Oberflächen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4219575" y="1422340"/>
            <a:ext cx="889613" cy="180000"/>
            <a:chOff x="3702844" y="2405062"/>
            <a:chExt cx="889613" cy="180000"/>
          </a:xfrm>
        </p:grpSpPr>
        <p:sp>
          <p:nvSpPr>
            <p:cNvPr id="68" name="Ellipse 67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2" name="Gerade Verbindung mit Pfeil 71"/>
          <p:cNvCxnSpPr>
            <a:endCxn id="49" idx="0"/>
          </p:cNvCxnSpPr>
          <p:nvPr/>
        </p:nvCxnSpPr>
        <p:spPr>
          <a:xfrm flipH="1">
            <a:off x="9080501" y="1604592"/>
            <a:ext cx="7866" cy="1029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5651 -0.0050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4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2"/>
      <p:bldP spid="49" grpId="0" uiExpand="1" build="allAtOnce"/>
      <p:bldP spid="49" grpId="1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ieren 43"/>
          <p:cNvGrpSpPr/>
          <p:nvPr/>
        </p:nvGrpSpPr>
        <p:grpSpPr>
          <a:xfrm>
            <a:off x="4290455" y="2421995"/>
            <a:ext cx="4743394" cy="1800001"/>
            <a:chOff x="3793373" y="3394160"/>
            <a:chExt cx="2265926" cy="653836"/>
          </a:xfrm>
        </p:grpSpPr>
        <p:sp>
          <p:nvSpPr>
            <p:cNvPr id="45" name="Ellipse 44"/>
            <p:cNvSpPr/>
            <p:nvPr/>
          </p:nvSpPr>
          <p:spPr>
            <a:xfrm>
              <a:off x="5519299" y="3394160"/>
              <a:ext cx="540000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354788" y="3510841"/>
              <a:ext cx="326748" cy="40537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49300"/>
              <a:bevelB w="0" h="190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3793373" y="3394160"/>
              <a:ext cx="550312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Rechteck 47"/>
          <p:cNvSpPr/>
          <p:nvPr/>
        </p:nvSpPr>
        <p:spPr>
          <a:xfrm>
            <a:off x="4770404" y="2346444"/>
            <a:ext cx="4739289" cy="21587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Wie</a:t>
            </a:r>
            <a:r>
              <a:rPr lang="en-GB" sz="2400" b="1" dirty="0" smtClean="0"/>
              <a:t> die </a:t>
            </a:r>
            <a:r>
              <a:rPr lang="en-GB" sz="2400" b="1" dirty="0" err="1" smtClean="0"/>
              <a:t>Anionenaustauschsäule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645527" y="1188340"/>
            <a:ext cx="2472530" cy="540000"/>
            <a:chOff x="3793373" y="3394160"/>
            <a:chExt cx="2472530" cy="54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307564" y="3502160"/>
              <a:ext cx="324000" cy="324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62000"/>
              <a:bevelB w="0" h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79337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349619" y="1332000"/>
            <a:ext cx="1476687" cy="273602"/>
            <a:chOff x="8349619" y="1332000"/>
            <a:chExt cx="1476687" cy="273602"/>
          </a:xfrm>
        </p:grpSpPr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8349619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849867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8425815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8574867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864436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8793413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8720557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8869609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8940171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908922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9016367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9165419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923491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4" name="Ellipse 103"/>
            <p:cNvSpPr>
              <a:spLocks noChangeAspect="1"/>
            </p:cNvSpPr>
            <p:nvPr/>
          </p:nvSpPr>
          <p:spPr>
            <a:xfrm>
              <a:off x="9383965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5" name="Ellipse 104"/>
            <p:cNvSpPr>
              <a:spLocks noChangeAspect="1"/>
            </p:cNvSpPr>
            <p:nvPr/>
          </p:nvSpPr>
          <p:spPr>
            <a:xfrm>
              <a:off x="9311109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6" name="Ellipse 105"/>
            <p:cNvSpPr>
              <a:spLocks noChangeAspect="1"/>
            </p:cNvSpPr>
            <p:nvPr/>
          </p:nvSpPr>
          <p:spPr>
            <a:xfrm>
              <a:off x="9460161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7" name="Ellipse 106"/>
            <p:cNvSpPr>
              <a:spLocks noChangeAspect="1"/>
            </p:cNvSpPr>
            <p:nvPr/>
          </p:nvSpPr>
          <p:spPr>
            <a:xfrm>
              <a:off x="9533254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8" name="Ellipse 107"/>
            <p:cNvSpPr>
              <a:spLocks noChangeAspect="1"/>
            </p:cNvSpPr>
            <p:nvPr/>
          </p:nvSpPr>
          <p:spPr>
            <a:xfrm>
              <a:off x="9682306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9" name="Ellipse 108"/>
            <p:cNvSpPr>
              <a:spLocks noChangeAspect="1"/>
            </p:cNvSpPr>
            <p:nvPr/>
          </p:nvSpPr>
          <p:spPr>
            <a:xfrm>
              <a:off x="9609450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217400" y="1420962"/>
            <a:ext cx="889613" cy="180000"/>
            <a:chOff x="3702844" y="2405062"/>
            <a:chExt cx="889613" cy="180000"/>
          </a:xfrm>
        </p:grpSpPr>
        <p:sp>
          <p:nvSpPr>
            <p:cNvPr id="57" name="Ellipse 56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8870538" y="1461603"/>
            <a:ext cx="293052" cy="144000"/>
            <a:chOff x="8872957" y="1614000"/>
            <a:chExt cx="293052" cy="144000"/>
          </a:xfrm>
        </p:grpSpPr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8872957" y="1614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11" name="Ellipse 110"/>
            <p:cNvSpPr>
              <a:spLocks noChangeAspect="1"/>
            </p:cNvSpPr>
            <p:nvPr/>
          </p:nvSpPr>
          <p:spPr>
            <a:xfrm>
              <a:off x="9022009" y="1614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sp>
        <p:nvSpPr>
          <p:cNvPr id="78" name="Ellipse 77"/>
          <p:cNvSpPr>
            <a:spLocks noChangeAspect="1"/>
          </p:cNvSpPr>
          <p:nvPr/>
        </p:nvSpPr>
        <p:spPr>
          <a:xfrm>
            <a:off x="7152482" y="2780343"/>
            <a:ext cx="1037975" cy="10379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79" name="Ellipse 78"/>
          <p:cNvSpPr>
            <a:spLocks noChangeAspect="1"/>
          </p:cNvSpPr>
          <p:nvPr/>
        </p:nvSpPr>
        <p:spPr>
          <a:xfrm>
            <a:off x="6073062" y="2780343"/>
            <a:ext cx="1037975" cy="10379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52" name="Textfeld 51"/>
          <p:cNvSpPr txBox="1"/>
          <p:nvPr/>
        </p:nvSpPr>
        <p:spPr>
          <a:xfrm>
            <a:off x="3929270" y="4580344"/>
            <a:ext cx="63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err="1" smtClean="0"/>
              <a:t>Lassen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Sie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uns</a:t>
            </a:r>
            <a:r>
              <a:rPr lang="en-GB" sz="2400" b="1" dirty="0" smtClean="0"/>
              <a:t> den </a:t>
            </a:r>
            <a:r>
              <a:rPr lang="en-GB" sz="2400" b="1" dirty="0" err="1" smtClean="0"/>
              <a:t>Prozess</a:t>
            </a:r>
            <a:r>
              <a:rPr lang="en-GB" sz="2400" b="1" dirty="0" smtClean="0"/>
              <a:t> der </a:t>
            </a:r>
            <a:r>
              <a:rPr lang="en-GB" sz="2400" b="1" dirty="0" err="1" smtClean="0"/>
              <a:t>Ionenchromatographie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kurz</a:t>
            </a:r>
            <a:r>
              <a:rPr lang="en-GB" sz="2400" b="1" dirty="0" smtClean="0"/>
              <a:t> in </a:t>
            </a:r>
            <a:r>
              <a:rPr lang="en-GB" sz="2400" b="1" dirty="0" err="1" smtClean="0"/>
              <a:t>einem</a:t>
            </a:r>
            <a:r>
              <a:rPr lang="en-GB" sz="2400" b="1" dirty="0" smtClean="0"/>
              <a:t> Modell </a:t>
            </a:r>
            <a:r>
              <a:rPr lang="en-GB" sz="2400" b="1" dirty="0" err="1" smtClean="0"/>
              <a:t>betrachten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130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507 0.25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1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1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8" grpId="0" animBg="1"/>
      <p:bldP spid="79" grpId="0" animBg="1"/>
      <p:bldP spid="52" grpId="0" build="allAtOnce"/>
      <p:bldP spid="52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ieren 65"/>
          <p:cNvGrpSpPr/>
          <p:nvPr/>
        </p:nvGrpSpPr>
        <p:grpSpPr>
          <a:xfrm>
            <a:off x="4290455" y="2421995"/>
            <a:ext cx="4743394" cy="1800001"/>
            <a:chOff x="3793373" y="3394160"/>
            <a:chExt cx="2265926" cy="653836"/>
          </a:xfrm>
        </p:grpSpPr>
        <p:sp>
          <p:nvSpPr>
            <p:cNvPr id="67" name="Ellipse 66"/>
            <p:cNvSpPr/>
            <p:nvPr/>
          </p:nvSpPr>
          <p:spPr>
            <a:xfrm>
              <a:off x="5519299" y="3394160"/>
              <a:ext cx="540000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354788" y="3510841"/>
              <a:ext cx="326748" cy="40537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49300"/>
              <a:bevelB w="0" h="190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793373" y="3394160"/>
              <a:ext cx="550312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5" name="Rechteck 54"/>
          <p:cNvSpPr/>
          <p:nvPr/>
        </p:nvSpPr>
        <p:spPr>
          <a:xfrm>
            <a:off x="4770404" y="2346444"/>
            <a:ext cx="5154181" cy="21828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sp>
        <p:nvSpPr>
          <p:cNvPr id="56" name="Ellipse 55"/>
          <p:cNvSpPr>
            <a:spLocks noChangeAspect="1"/>
          </p:cNvSpPr>
          <p:nvPr/>
        </p:nvSpPr>
        <p:spPr>
          <a:xfrm>
            <a:off x="7152482" y="2780343"/>
            <a:ext cx="1037975" cy="10379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6072760" y="2780343"/>
            <a:ext cx="1037975" cy="10379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/>
              <a:t>Anionenaustauschsäule</a:t>
            </a:r>
            <a:r>
              <a:rPr lang="en-GB" sz="2400" b="1" dirty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  <a:p>
            <a:pPr algn="ctr">
              <a:spcAft>
                <a:spcPts val="600"/>
              </a:spcAft>
            </a:pP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645527" y="1188340"/>
            <a:ext cx="2472530" cy="540000"/>
            <a:chOff x="3793373" y="3394160"/>
            <a:chExt cx="2472530" cy="54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307564" y="3502160"/>
              <a:ext cx="324000" cy="324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62000"/>
              <a:bevelB w="0" h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79337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349619" y="1332000"/>
            <a:ext cx="1476687" cy="273602"/>
            <a:chOff x="8349619" y="1332000"/>
            <a:chExt cx="1476687" cy="273602"/>
          </a:xfrm>
        </p:grpSpPr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8349619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849867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8425815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8574867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864436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8793413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8720557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8869609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8940171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908922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9016367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9165419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923491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4" name="Ellipse 103"/>
            <p:cNvSpPr>
              <a:spLocks noChangeAspect="1"/>
            </p:cNvSpPr>
            <p:nvPr/>
          </p:nvSpPr>
          <p:spPr>
            <a:xfrm>
              <a:off x="9383965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5" name="Ellipse 104"/>
            <p:cNvSpPr>
              <a:spLocks noChangeAspect="1"/>
            </p:cNvSpPr>
            <p:nvPr/>
          </p:nvSpPr>
          <p:spPr>
            <a:xfrm>
              <a:off x="9311109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6" name="Ellipse 105"/>
            <p:cNvSpPr>
              <a:spLocks noChangeAspect="1"/>
            </p:cNvSpPr>
            <p:nvPr/>
          </p:nvSpPr>
          <p:spPr>
            <a:xfrm>
              <a:off x="9460161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7" name="Ellipse 106"/>
            <p:cNvSpPr>
              <a:spLocks noChangeAspect="1"/>
            </p:cNvSpPr>
            <p:nvPr/>
          </p:nvSpPr>
          <p:spPr>
            <a:xfrm>
              <a:off x="9533254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8" name="Ellipse 107"/>
            <p:cNvSpPr>
              <a:spLocks noChangeAspect="1"/>
            </p:cNvSpPr>
            <p:nvPr/>
          </p:nvSpPr>
          <p:spPr>
            <a:xfrm>
              <a:off x="9682306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9" name="Ellipse 108"/>
            <p:cNvSpPr>
              <a:spLocks noChangeAspect="1"/>
            </p:cNvSpPr>
            <p:nvPr/>
          </p:nvSpPr>
          <p:spPr>
            <a:xfrm>
              <a:off x="9609450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8870538" y="1461603"/>
            <a:ext cx="293052" cy="144000"/>
            <a:chOff x="8872957" y="1614000"/>
            <a:chExt cx="293052" cy="144000"/>
          </a:xfrm>
        </p:grpSpPr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8872957" y="1614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11" name="Ellipse 110"/>
            <p:cNvSpPr>
              <a:spLocks noChangeAspect="1"/>
            </p:cNvSpPr>
            <p:nvPr/>
          </p:nvSpPr>
          <p:spPr>
            <a:xfrm>
              <a:off x="9022009" y="1614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4217400" y="1420962"/>
            <a:ext cx="889613" cy="180000"/>
            <a:chOff x="3702844" y="2405062"/>
            <a:chExt cx="889613" cy="180000"/>
          </a:xfrm>
        </p:grpSpPr>
        <p:sp>
          <p:nvSpPr>
            <p:cNvPr id="63" name="Ellipse 62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Ellipse 48"/>
          <p:cNvSpPr>
            <a:spLocks noChangeAspect="1"/>
          </p:cNvSpPr>
          <p:nvPr/>
        </p:nvSpPr>
        <p:spPr>
          <a:xfrm>
            <a:off x="7628687" y="2816234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7547313" y="3434905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6572909" y="2933278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5296889" y="2895398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59" name="Ellipse 58"/>
          <p:cNvSpPr>
            <a:spLocks noChangeAspect="1"/>
          </p:cNvSpPr>
          <p:nvPr/>
        </p:nvSpPr>
        <p:spPr>
          <a:xfrm>
            <a:off x="5255950" y="3434906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61" name="Ellipse 60"/>
          <p:cNvSpPr>
            <a:spLocks noChangeAspect="1"/>
          </p:cNvSpPr>
          <p:nvPr/>
        </p:nvSpPr>
        <p:spPr>
          <a:xfrm>
            <a:off x="5489433" y="2897457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6277569" y="3444029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70" name="Ellipse 69"/>
          <p:cNvSpPr>
            <a:spLocks noChangeAspect="1"/>
          </p:cNvSpPr>
          <p:nvPr/>
        </p:nvSpPr>
        <p:spPr>
          <a:xfrm>
            <a:off x="5489433" y="3442073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024520" y="4580344"/>
            <a:ext cx="6188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/>
              <a:t>Die am Ionenaustauscher gebundenen Karbonat-Ionen stehen im dynamischen Gleichgewicht zu den Karbonat-Ionen in der mobilen Phase.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93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3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9323 0.00162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125E-6 -2.96296E-6 L 0.15091 -0.00416 " pathEditMode="relative" rAng="0" ptsTypes="AA">
                                      <p:cBhvr>
                                        <p:cTn id="28" dur="5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-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04167E-6 1.11111E-6 L 0.17057 -0.00208 " pathEditMode="relative" rAng="0" ptsTypes="AA">
                                      <p:cBhvr>
                                        <p:cTn id="36" dur="7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1.66667E-6 -3.33333E-6 L 0.06576 -0.00092 " pathEditMode="relative" rAng="0" ptsTypes="AA">
                                      <p:cBhvr>
                                        <p:cTn id="38" dur="2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0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1.04167E-6 2.96296E-6 L 0.15065 -0.01181 " pathEditMode="relative" rAng="0" ptsTypes="AA">
                                      <p:cBhvr>
                                        <p:cTn id="46" dur="6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6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Motion origin="layout" path="M -1.04167E-6 -1.11111E-6 L 0.0832 0.00116 " pathEditMode="relative" rAng="0" ptsTypes="AA">
                                      <p:cBhvr>
                                        <p:cTn id="48" dur="39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52 -1.11111E-6 L 0.08373 0.00115 " pathEditMode="relative" rAng="0" ptsTypes="AA">
                                      <p:cBhvr>
                                        <p:cTn id="56" dur="3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62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4.375E-6 1.48148E-6 L 0.18112 -0.00533 " pathEditMode="relative" rAng="0" ptsTypes="AA">
                                      <p:cBhvr>
                                        <p:cTn id="58" dur="6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8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60" grpId="0" animBg="1"/>
      <p:bldP spid="60" grpId="1" animBg="1"/>
      <p:bldP spid="60" grpId="2" animBg="1"/>
      <p:bldP spid="59" grpId="0" animBg="1"/>
      <p:bldP spid="59" grpId="1" animBg="1"/>
      <p:bldP spid="59" grpId="2" animBg="1"/>
      <p:bldP spid="61" grpId="0" animBg="1"/>
      <p:bldP spid="61" grpId="1" animBg="1"/>
      <p:bldP spid="61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0" grpId="2" animBg="1"/>
      <p:bldP spid="71" grpId="0" build="allAtOnce"/>
      <p:bldP spid="71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ieren 65"/>
          <p:cNvGrpSpPr/>
          <p:nvPr/>
        </p:nvGrpSpPr>
        <p:grpSpPr>
          <a:xfrm>
            <a:off x="4290455" y="2421995"/>
            <a:ext cx="4743394" cy="1800001"/>
            <a:chOff x="3793373" y="3394160"/>
            <a:chExt cx="2265926" cy="653836"/>
          </a:xfrm>
        </p:grpSpPr>
        <p:sp>
          <p:nvSpPr>
            <p:cNvPr id="67" name="Ellipse 66"/>
            <p:cNvSpPr/>
            <p:nvPr/>
          </p:nvSpPr>
          <p:spPr>
            <a:xfrm>
              <a:off x="5519299" y="3394160"/>
              <a:ext cx="540000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354788" y="3510841"/>
              <a:ext cx="326748" cy="40537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49300"/>
              <a:bevelB w="0" h="190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3793373" y="3394160"/>
              <a:ext cx="550312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5" name="Rechteck 54"/>
          <p:cNvSpPr/>
          <p:nvPr/>
        </p:nvSpPr>
        <p:spPr>
          <a:xfrm>
            <a:off x="4770404" y="2346444"/>
            <a:ext cx="5154181" cy="21828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sp>
        <p:nvSpPr>
          <p:cNvPr id="56" name="Ellipse 55"/>
          <p:cNvSpPr>
            <a:spLocks noChangeAspect="1"/>
          </p:cNvSpPr>
          <p:nvPr/>
        </p:nvSpPr>
        <p:spPr>
          <a:xfrm>
            <a:off x="7152482" y="2780343"/>
            <a:ext cx="1037975" cy="10379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6072760" y="2780343"/>
            <a:ext cx="1037975" cy="10379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/>
              <a:t>Anionenaustauschsäule</a:t>
            </a:r>
            <a:r>
              <a:rPr lang="en-GB" sz="2400" b="1" dirty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  <a:p>
            <a:pPr algn="ctr">
              <a:spcAft>
                <a:spcPts val="600"/>
              </a:spcAft>
            </a:pP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645527" y="1188340"/>
            <a:ext cx="2472530" cy="540000"/>
            <a:chOff x="3793373" y="3394160"/>
            <a:chExt cx="2472530" cy="54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307564" y="3502160"/>
              <a:ext cx="324000" cy="324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62000"/>
              <a:bevelB w="0" h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79337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349619" y="1332000"/>
            <a:ext cx="1476687" cy="273602"/>
            <a:chOff x="8349619" y="1332000"/>
            <a:chExt cx="1476687" cy="273602"/>
          </a:xfrm>
        </p:grpSpPr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8349619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849867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8425815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8574867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8644361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8793413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8720557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8869609" y="14616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8940171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908922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9016367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9165419" y="146059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9234913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4" name="Ellipse 103"/>
            <p:cNvSpPr>
              <a:spLocks noChangeAspect="1"/>
            </p:cNvSpPr>
            <p:nvPr/>
          </p:nvSpPr>
          <p:spPr>
            <a:xfrm>
              <a:off x="9383965" y="13320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5" name="Ellipse 104"/>
            <p:cNvSpPr>
              <a:spLocks noChangeAspect="1"/>
            </p:cNvSpPr>
            <p:nvPr/>
          </p:nvSpPr>
          <p:spPr>
            <a:xfrm>
              <a:off x="9311109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6" name="Ellipse 105"/>
            <p:cNvSpPr>
              <a:spLocks noChangeAspect="1"/>
            </p:cNvSpPr>
            <p:nvPr/>
          </p:nvSpPr>
          <p:spPr>
            <a:xfrm>
              <a:off x="9460161" y="1461602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7" name="Ellipse 106"/>
            <p:cNvSpPr>
              <a:spLocks noChangeAspect="1"/>
            </p:cNvSpPr>
            <p:nvPr/>
          </p:nvSpPr>
          <p:spPr>
            <a:xfrm>
              <a:off x="9533254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8" name="Ellipse 107"/>
            <p:cNvSpPr>
              <a:spLocks noChangeAspect="1"/>
            </p:cNvSpPr>
            <p:nvPr/>
          </p:nvSpPr>
          <p:spPr>
            <a:xfrm>
              <a:off x="9682306" y="1332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9" name="Ellipse 108"/>
            <p:cNvSpPr>
              <a:spLocks noChangeAspect="1"/>
            </p:cNvSpPr>
            <p:nvPr/>
          </p:nvSpPr>
          <p:spPr>
            <a:xfrm>
              <a:off x="9609450" y="146059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8870538" y="1461603"/>
            <a:ext cx="293052" cy="144000"/>
            <a:chOff x="8872957" y="1614000"/>
            <a:chExt cx="293052" cy="144000"/>
          </a:xfrm>
        </p:grpSpPr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8872957" y="1614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11" name="Ellipse 110"/>
            <p:cNvSpPr>
              <a:spLocks noChangeAspect="1"/>
            </p:cNvSpPr>
            <p:nvPr/>
          </p:nvSpPr>
          <p:spPr>
            <a:xfrm>
              <a:off x="9022009" y="1614000"/>
              <a:ext cx="144000" cy="14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sp>
        <p:nvSpPr>
          <p:cNvPr id="40" name="Ellipse 39"/>
          <p:cNvSpPr>
            <a:spLocks noChangeAspect="1"/>
          </p:cNvSpPr>
          <p:nvPr/>
        </p:nvSpPr>
        <p:spPr>
          <a:xfrm>
            <a:off x="5534934" y="2861775"/>
            <a:ext cx="314376" cy="31139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Cl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5273437" y="3078101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5151448" y="3078100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4982461" y="3078100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4843961" y="3078099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4217400" y="1420962"/>
            <a:ext cx="889613" cy="180000"/>
            <a:chOff x="3702844" y="2405062"/>
            <a:chExt cx="889613" cy="180000"/>
          </a:xfrm>
        </p:grpSpPr>
        <p:sp>
          <p:nvSpPr>
            <p:cNvPr id="63" name="Ellipse 62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Ellipse 46"/>
          <p:cNvSpPr>
            <a:spLocks noChangeAspect="1"/>
          </p:cNvSpPr>
          <p:nvPr/>
        </p:nvSpPr>
        <p:spPr>
          <a:xfrm>
            <a:off x="6241088" y="3396884"/>
            <a:ext cx="314376" cy="311395"/>
          </a:xfrm>
          <a:prstGeom prst="ellipse">
            <a:avLst/>
          </a:prstGeom>
          <a:solidFill>
            <a:srgbClr val="FF920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SO</a:t>
            </a:r>
            <a:r>
              <a:rPr lang="de-DE" sz="800" b="1" baseline="-25000" dirty="0">
                <a:solidFill>
                  <a:schemeClr val="tx1"/>
                </a:solidFill>
              </a:rPr>
              <a:t>4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7726241" y="2861775"/>
            <a:ext cx="314376" cy="31139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Cl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7758328" y="2882407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7346424" y="3396884"/>
            <a:ext cx="314376" cy="311395"/>
          </a:xfrm>
          <a:prstGeom prst="ellipse">
            <a:avLst/>
          </a:prstGeom>
          <a:solidFill>
            <a:srgbClr val="FF920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SO</a:t>
            </a:r>
            <a:r>
              <a:rPr lang="de-DE" sz="800" b="1" baseline="-25000" dirty="0">
                <a:solidFill>
                  <a:schemeClr val="tx1"/>
                </a:solidFill>
              </a:rPr>
              <a:t>4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7411905" y="3420017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5525154" y="3396884"/>
            <a:ext cx="314376" cy="311395"/>
          </a:xfrm>
          <a:prstGeom prst="ellipse">
            <a:avLst/>
          </a:prstGeom>
          <a:solidFill>
            <a:srgbClr val="FF920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SO</a:t>
            </a:r>
            <a:r>
              <a:rPr lang="de-DE" sz="800" b="1" baseline="-25000" dirty="0">
                <a:solidFill>
                  <a:schemeClr val="tx1"/>
                </a:solidFill>
              </a:rPr>
              <a:t>4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6277569" y="3444029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6617506" y="2948963"/>
            <a:ext cx="314376" cy="31139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Cl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6572909" y="2933278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586370" y="4580344"/>
            <a:ext cx="737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 smtClean="0"/>
              <a:t>Die Anionen in der Probe werden durch den Ionenaustausch verlangsamt.</a:t>
            </a:r>
            <a:br>
              <a:rPr lang="de-DE" sz="2400" b="1" dirty="0" smtClean="0"/>
            </a:br>
            <a:r>
              <a:rPr lang="de-DE" sz="2400" b="1" dirty="0" smtClean="0"/>
              <a:t>Je höher die Valenz umso später retardieren die Ionen.</a:t>
            </a:r>
            <a:endParaRPr lang="de-DE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40385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888 0.01273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8.33333E-7 2.22222E-6 L 0.09089 -0.01274 " pathEditMode="relative" rAng="0" ptsTypes="AA">
                                      <p:cBhvr>
                                        <p:cTn id="32" dur="5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4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4.58333E-6 3.7037E-6 L 0.06524 -0.0051 " pathEditMode="relative" rAng="0" ptsTypes="AA">
                                      <p:cBhvr>
                                        <p:cTn id="38" dur="2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2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1667" decel="1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3.7037E-7 L 0.05846 0.00092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0.00026 0.00092 L 0.09036 0.00023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0.00026 0.00023 L 0.08516 -0.00811 " pathEditMode="relative" rAng="0" ptsTypes="AA">
                                      <p:cBhvr>
                                        <p:cTn id="58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4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4.375E-6 1.48148E-6 L 0.15717 -0.01343 " pathEditMode="relative" rAng="0" ptsTypes="AA">
                                      <p:cBhvr>
                                        <p:cTn id="63" dur="8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67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125E-6 -2.96296E-6 L 0.14388 -0.00648 " pathEditMode="relative" rAng="0" ptsTypes="AA">
                                      <p:cBhvr>
                                        <p:cTn id="68" dur="5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32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1.25E-6 4.44444E-6 L 0.06302 0.00578 " pathEditMode="relative" rAng="0" ptsTypes="AA">
                                      <p:cBhvr>
                                        <p:cTn id="73" dur="4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3.33333E-6 3.7037E-6 L 0.09427 -0.00139 " pathEditMode="relative" rAng="0" ptsTypes="AA">
                                      <p:cBhvr>
                                        <p:cTn id="78" dur="5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animMotion origin="layout" path="M 0.00052 2.22222E-6 L 0.08607 0.03657 " pathEditMode="relative" rAng="0" ptsTypes="AA">
                                      <p:cBhvr>
                                        <p:cTn id="86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8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2.22222E-6 L 0.12031 -0.00648 " pathEditMode="relative" rAng="0" ptsTypes="AA">
                                      <p:cBhvr>
                                        <p:cTn id="91" dur="6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-3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58333E-6 2.22222E-6 L 0.21615 -0.03797 " pathEditMode="relative" rAng="0" ptsTypes="AA">
                                      <p:cBhvr>
                                        <p:cTn id="96" dur="11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189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3.75E-6 2.22222E-6 L 0.20208 0.02963 " pathEditMode="relative" rAng="0" ptsTypes="AA">
                                      <p:cBhvr>
                                        <p:cTn id="101" dur="11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6" grpId="0" animBg="1"/>
      <p:bldP spid="46" grpId="1" animBg="1"/>
      <p:bldP spid="46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47" grpId="0" animBg="1"/>
      <p:bldP spid="47" grpId="1" animBg="1"/>
      <p:bldP spid="47" grpId="2" animBg="1"/>
      <p:bldP spid="42" grpId="0" animBg="1"/>
      <p:bldP spid="42" grpId="1" animBg="1"/>
      <p:bldP spid="42" grpId="2" animBg="1"/>
      <p:bldP spid="49" grpId="0" animBg="1"/>
      <p:bldP spid="49" grpId="1" animBg="1"/>
      <p:bldP spid="49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3" grpId="0" animBg="1"/>
      <p:bldP spid="43" grpId="1" animBg="1"/>
      <p:bldP spid="43" grpId="2" animBg="1"/>
      <p:bldP spid="50" grpId="0" animBg="1"/>
      <p:bldP spid="50" grpId="1" animBg="1"/>
      <p:bldP spid="50" grpId="2" animBg="1"/>
      <p:bldP spid="41" grpId="0" animBg="1"/>
      <p:bldP spid="41" grpId="1" animBg="1"/>
      <p:bldP spid="41" grpId="2" animBg="1"/>
      <p:bldP spid="48" grpId="0" animBg="1"/>
      <p:bldP spid="48" grpId="1" animBg="1"/>
      <p:bldP spid="48" grpId="2" animBg="1"/>
      <p:bldP spid="5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/>
              <a:t>Anionenaustauschsäule</a:t>
            </a:r>
            <a:r>
              <a:rPr lang="en-GB" sz="2400" b="1" dirty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645527" y="1188340"/>
            <a:ext cx="2472530" cy="540000"/>
            <a:chOff x="3793373" y="3394160"/>
            <a:chExt cx="2472530" cy="540000"/>
          </a:xfrm>
        </p:grpSpPr>
        <p:sp>
          <p:nvSpPr>
            <p:cNvPr id="32" name="Ellipse 31"/>
            <p:cNvSpPr/>
            <p:nvPr/>
          </p:nvSpPr>
          <p:spPr>
            <a:xfrm>
              <a:off x="572590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307564" y="3502160"/>
              <a:ext cx="324000" cy="324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62000"/>
              <a:bevelB w="0" h="762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793373" y="3394160"/>
              <a:ext cx="540000" cy="5400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8349619" y="1332000"/>
            <a:ext cx="1476687" cy="273602"/>
            <a:chOff x="8349619" y="1332000"/>
            <a:chExt cx="1476687" cy="273602"/>
          </a:xfrm>
        </p:grpSpPr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8349619" y="13320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8498671" y="13320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8425815" y="146059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8574867" y="146059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8644361" y="13320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8793413" y="13320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8720557" y="14616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8869609" y="14616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8940171" y="133200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9089223" y="133200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9016367" y="146059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9165419" y="146059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9234913" y="133200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4" name="Ellipse 103"/>
            <p:cNvSpPr>
              <a:spLocks noChangeAspect="1"/>
            </p:cNvSpPr>
            <p:nvPr/>
          </p:nvSpPr>
          <p:spPr>
            <a:xfrm>
              <a:off x="9383965" y="133200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5" name="Ellipse 104"/>
            <p:cNvSpPr>
              <a:spLocks noChangeAspect="1"/>
            </p:cNvSpPr>
            <p:nvPr/>
          </p:nvSpPr>
          <p:spPr>
            <a:xfrm>
              <a:off x="9311109" y="146160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6" name="Ellipse 105"/>
            <p:cNvSpPr>
              <a:spLocks noChangeAspect="1"/>
            </p:cNvSpPr>
            <p:nvPr/>
          </p:nvSpPr>
          <p:spPr>
            <a:xfrm>
              <a:off x="9460161" y="1461602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7" name="Ellipse 106"/>
            <p:cNvSpPr>
              <a:spLocks noChangeAspect="1"/>
            </p:cNvSpPr>
            <p:nvPr/>
          </p:nvSpPr>
          <p:spPr>
            <a:xfrm>
              <a:off x="9533254" y="13320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8" name="Ellipse 107"/>
            <p:cNvSpPr>
              <a:spLocks noChangeAspect="1"/>
            </p:cNvSpPr>
            <p:nvPr/>
          </p:nvSpPr>
          <p:spPr>
            <a:xfrm>
              <a:off x="9682306" y="133200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  <p:sp>
          <p:nvSpPr>
            <p:cNvPr id="109" name="Ellipse 108"/>
            <p:cNvSpPr>
              <a:spLocks noChangeAspect="1"/>
            </p:cNvSpPr>
            <p:nvPr/>
          </p:nvSpPr>
          <p:spPr>
            <a:xfrm>
              <a:off x="9609450" y="1460590"/>
              <a:ext cx="144000" cy="144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4200000"/>
              </a:lightRig>
            </a:scene3d>
            <a:sp3d prstMaterial="metal">
              <a:bevelT w="69850" h="69850"/>
              <a:bevelB w="6985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800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4217400" y="1420962"/>
            <a:ext cx="889613" cy="180000"/>
            <a:chOff x="3702844" y="2405062"/>
            <a:chExt cx="889613" cy="180000"/>
          </a:xfrm>
        </p:grpSpPr>
        <p:sp>
          <p:nvSpPr>
            <p:cNvPr id="63" name="Ellipse 62"/>
            <p:cNvSpPr/>
            <p:nvPr/>
          </p:nvSpPr>
          <p:spPr>
            <a:xfrm>
              <a:off x="3702844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412457" y="2405062"/>
              <a:ext cx="180000" cy="180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95250"/>
              <a:bevelB w="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938589" y="2441062"/>
              <a:ext cx="108000" cy="108000"/>
            </a:xfrm>
            <a:prstGeom prst="ellipse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254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290455" y="2421995"/>
            <a:ext cx="4743394" cy="1800001"/>
            <a:chOff x="3793373" y="3394160"/>
            <a:chExt cx="2265926" cy="653836"/>
          </a:xfrm>
        </p:grpSpPr>
        <p:sp>
          <p:nvSpPr>
            <p:cNvPr id="36" name="Ellipse 35"/>
            <p:cNvSpPr/>
            <p:nvPr/>
          </p:nvSpPr>
          <p:spPr>
            <a:xfrm>
              <a:off x="5519299" y="3394160"/>
              <a:ext cx="540000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4354788" y="3510841"/>
              <a:ext cx="326748" cy="40537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749300"/>
              <a:bevelB w="0" h="190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793373" y="3394160"/>
              <a:ext cx="550312" cy="65383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0" lon="5400000" rev="0"/>
              </a:camera>
              <a:lightRig rig="glow" dir="t">
                <a:rot lat="0" lon="0" rev="4200000"/>
              </a:lightRig>
            </a:scene3d>
            <a:sp3d prstMaterial="metal">
              <a:bevelT w="0" h="3048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Ellipse 38"/>
          <p:cNvSpPr>
            <a:spLocks noChangeAspect="1"/>
          </p:cNvSpPr>
          <p:nvPr/>
        </p:nvSpPr>
        <p:spPr>
          <a:xfrm>
            <a:off x="7152482" y="2780343"/>
            <a:ext cx="1037975" cy="103797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6072760" y="2780343"/>
            <a:ext cx="1037975" cy="103797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 prstMaterial="metal">
            <a:bevelT w="508000" h="508000"/>
            <a:bevelB w="50800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41" name="Textfeld 40"/>
          <p:cNvSpPr txBox="1"/>
          <p:nvPr/>
        </p:nvSpPr>
        <p:spPr>
          <a:xfrm>
            <a:off x="3582374" y="4580344"/>
            <a:ext cx="745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/>
              <a:t>Die Anionen in der Probe werden durch den Ionenaustausch </a:t>
            </a:r>
            <a:r>
              <a:rPr lang="de-DE" sz="2400" b="1" dirty="0" smtClean="0"/>
              <a:t>verlangsamt.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/>
              <a:t>Je höher die Valenz umso später retardieren die </a:t>
            </a:r>
            <a:r>
              <a:rPr lang="de-DE" sz="2400" b="1" dirty="0" smtClean="0"/>
              <a:t>Ionen.</a:t>
            </a:r>
            <a:endParaRPr lang="de-DE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33703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 animBg="1"/>
      <p:bldP spid="40" grpId="0" animBg="1"/>
      <p:bldP spid="41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641965" y="773173"/>
            <a:ext cx="2686289" cy="12009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 smtClean="0"/>
              <a:t>Integrierter</a:t>
            </a:r>
            <a:r>
              <a:rPr lang="en-GB" sz="2400" b="1" dirty="0" smtClean="0"/>
              <a:t> Auto Suppressor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2526" y="972765"/>
            <a:ext cx="1547973" cy="8556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2405" y="980404"/>
            <a:ext cx="1547973" cy="8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34714 0.0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" grpId="0"/>
      <p:bldP spid="2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Integrierter</a:t>
            </a:r>
            <a:r>
              <a:rPr lang="en-GB" sz="2400" b="1" dirty="0" smtClean="0"/>
              <a:t> Auto Suppressor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738137" y="3043050"/>
            <a:ext cx="6822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Regenerationsharz</a:t>
            </a:r>
            <a:r>
              <a:rPr lang="en-US" dirty="0"/>
              <a:t>		</a:t>
            </a:r>
            <a:r>
              <a:rPr lang="de-DE" dirty="0" smtClean="0"/>
              <a:t>gemäß Kunden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Drucksicherheitsventil</a:t>
            </a:r>
            <a:r>
              <a:rPr lang="en-US" dirty="0"/>
              <a:t>	</a:t>
            </a:r>
            <a:r>
              <a:rPr lang="en-US" dirty="0" smtClean="0"/>
              <a:t>Standard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de-DE" dirty="0" smtClean="0"/>
              <a:t>Membranpumpe</a:t>
            </a:r>
            <a:r>
              <a:rPr lang="de-DE" dirty="0"/>
              <a:t>	</a:t>
            </a:r>
            <a:r>
              <a:rPr lang="de-DE" dirty="0" smtClean="0"/>
              <a:t>	wartungsfrei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Suppressionstechnik</a:t>
            </a:r>
            <a:r>
              <a:rPr lang="en-US" dirty="0" smtClean="0"/>
              <a:t> 	semipermeable </a:t>
            </a:r>
            <a:r>
              <a:rPr lang="en-US" dirty="0" err="1" smtClean="0"/>
              <a:t>Membran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/>
              <a:t>Optional			</a:t>
            </a:r>
            <a:r>
              <a:rPr lang="en-US" dirty="0" err="1" smtClean="0"/>
              <a:t>Ionenaustauscher</a:t>
            </a:r>
            <a:endParaRPr lang="en-US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3741542" y="3377349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741542" y="37193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3741542" y="4098416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3741542" y="447885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738137" y="4788970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Integrierter</a:t>
            </a:r>
            <a:r>
              <a:rPr lang="en-GB" sz="2400" b="1" dirty="0"/>
              <a:t> </a:t>
            </a:r>
            <a:r>
              <a:rPr lang="en-GB" sz="2400" b="1" dirty="0" smtClean="0"/>
              <a:t>Auto Suppressor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738137" y="3043050"/>
            <a:ext cx="68226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/>
              <a:t>Parameter</a:t>
            </a:r>
            <a:r>
              <a:rPr lang="en-GB" dirty="0"/>
              <a:t>		</a:t>
            </a:r>
            <a:r>
              <a:rPr lang="en-GB" b="1" dirty="0" err="1" smtClean="0"/>
              <a:t>Werte</a:t>
            </a:r>
            <a:endParaRPr lang="en-GB" b="1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Regenerationsharz</a:t>
            </a:r>
            <a:r>
              <a:rPr lang="en-US" dirty="0"/>
              <a:t>		</a:t>
            </a:r>
            <a:r>
              <a:rPr lang="de-DE" dirty="0"/>
              <a:t>gemäß Kunden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Drucksicherheitsventil</a:t>
            </a:r>
            <a:r>
              <a:rPr lang="en-US" dirty="0"/>
              <a:t>	</a:t>
            </a:r>
            <a:r>
              <a:rPr lang="en-US" dirty="0" smtClean="0"/>
              <a:t>Standard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de-DE" dirty="0" smtClean="0"/>
              <a:t>Membranpumpe</a:t>
            </a:r>
            <a:r>
              <a:rPr lang="de-DE" dirty="0"/>
              <a:t>		w</a:t>
            </a:r>
            <a:r>
              <a:rPr lang="de-DE" dirty="0" smtClean="0"/>
              <a:t>artungsfrei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 err="1" smtClean="0"/>
              <a:t>Suppressionstechnik</a:t>
            </a:r>
            <a:r>
              <a:rPr lang="en-US" dirty="0" smtClean="0"/>
              <a:t>	semipermeable </a:t>
            </a:r>
            <a:r>
              <a:rPr lang="en-US" dirty="0" err="1" smtClean="0"/>
              <a:t>Membran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/>
              <a:t>Optional			</a:t>
            </a:r>
            <a:r>
              <a:rPr lang="en-US" dirty="0" err="1" smtClean="0"/>
              <a:t>Ionenaustauscher</a:t>
            </a:r>
            <a:endParaRPr lang="en-US" dirty="0"/>
          </a:p>
        </p:txBody>
      </p:sp>
      <p:cxnSp>
        <p:nvCxnSpPr>
          <p:cNvPr id="10" name="Gerader Verbinder 9"/>
          <p:cNvCxnSpPr/>
          <p:nvPr/>
        </p:nvCxnSpPr>
        <p:spPr>
          <a:xfrm>
            <a:off x="3741542" y="3377349"/>
            <a:ext cx="682263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741542" y="37193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3741542" y="4098416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3741542" y="4478852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741542" y="4801849"/>
            <a:ext cx="682263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65" y="2188853"/>
            <a:ext cx="3176401" cy="439054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151-M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0" y="1819799"/>
            <a:ext cx="73334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 smtClean="0"/>
              <a:t>Das </a:t>
            </a:r>
            <a:r>
              <a:rPr lang="en-GB" sz="2200" b="1" dirty="0"/>
              <a:t>IC System S151-M </a:t>
            </a:r>
            <a:r>
              <a:rPr lang="en-GB" sz="2200" b="1" dirty="0" err="1" smtClean="0"/>
              <a:t>ist</a:t>
            </a:r>
            <a:r>
              <a:rPr lang="en-GB" sz="2200" b="1" dirty="0" smtClean="0"/>
              <a:t> die </a:t>
            </a:r>
            <a:r>
              <a:rPr lang="en-GB" sz="2200" b="1" dirty="0" err="1" smtClean="0"/>
              <a:t>günstigste</a:t>
            </a:r>
            <a:r>
              <a:rPr lang="en-GB" sz="2200" b="1" dirty="0"/>
              <a:t> </a:t>
            </a:r>
            <a:r>
              <a:rPr lang="en-GB" sz="2200" b="1" dirty="0" smtClean="0"/>
              <a:t>Version</a:t>
            </a: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Isokratische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Pumpe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/>
              <a:t>+ </a:t>
            </a:r>
            <a:r>
              <a:rPr lang="en-GB" sz="2200" b="1" dirty="0" err="1" smtClean="0">
                <a:solidFill>
                  <a:srgbClr val="FF0000"/>
                </a:solidFill>
              </a:rPr>
              <a:t>Handinjektionsventil</a:t>
            </a:r>
            <a:endParaRPr lang="en-GB" sz="2200" b="1" dirty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 err="1" smtClean="0"/>
              <a:t>Systemkonfiguration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im</a:t>
            </a:r>
            <a:r>
              <a:rPr lang="en-GB" sz="2200" b="1" dirty="0" smtClean="0"/>
              <a:t> Detail: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150 IC Module </a:t>
            </a:r>
            <a:r>
              <a:rPr lang="en-GB" sz="2200" b="1" dirty="0" err="1" smtClean="0"/>
              <a:t>inkl</a:t>
            </a:r>
            <a:r>
              <a:rPr lang="en-GB" sz="2200" b="1" dirty="0"/>
              <a:t>. </a:t>
            </a:r>
            <a:r>
              <a:rPr lang="en-GB" sz="2200" b="1" dirty="0" err="1" smtClean="0"/>
              <a:t>integriertem</a:t>
            </a:r>
            <a:r>
              <a:rPr lang="en-GB" sz="2200" b="1" dirty="0" smtClean="0"/>
              <a:t> </a:t>
            </a:r>
            <a:r>
              <a:rPr lang="en-GB" sz="2200" b="1" dirty="0"/>
              <a:t>Auto Suppressor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1130 </a:t>
            </a:r>
            <a:r>
              <a:rPr lang="en-GB" sz="2200" b="1" dirty="0" err="1" smtClean="0"/>
              <a:t>Isokratische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Pumpe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6120 </a:t>
            </a:r>
            <a:r>
              <a:rPr lang="en-GB" sz="2200" b="1" dirty="0" err="1" smtClean="0"/>
              <a:t>Handinjektionsventil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 smtClean="0"/>
              <a:t>Reagentientableau</a:t>
            </a:r>
            <a:r>
              <a:rPr lang="en-GB" sz="2200" b="1" dirty="0" smtClean="0"/>
              <a:t> S </a:t>
            </a:r>
            <a:r>
              <a:rPr lang="en-GB" sz="2200" b="1" dirty="0"/>
              <a:t>600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754003"/>
            <a:ext cx="6414145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uiExpand="1" build="allAtOnce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164" y="3035697"/>
            <a:ext cx="5029296" cy="27798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smtClean="0"/>
              <a:t>Die </a:t>
            </a:r>
            <a:r>
              <a:rPr lang="en-GB" sz="2400" b="1" dirty="0" err="1" smtClean="0"/>
              <a:t>Hauptbestandteile</a:t>
            </a:r>
            <a:r>
              <a:rPr lang="en-GB" sz="2400" b="1" dirty="0" smtClean="0"/>
              <a:t> des </a:t>
            </a:r>
            <a:r>
              <a:rPr lang="en-GB" sz="2400" b="1" dirty="0" err="1" smtClean="0"/>
              <a:t>integrierten</a:t>
            </a:r>
            <a:r>
              <a:rPr lang="en-GB" sz="2400" b="1" dirty="0" smtClean="0"/>
              <a:t> Auto Suppressors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16263 0.4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138" y="3452691"/>
            <a:ext cx="5029296" cy="277988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87" y="452749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Die </a:t>
            </a:r>
            <a:r>
              <a:rPr lang="en-GB" sz="2400" b="1" dirty="0" err="1"/>
              <a:t>Hauptbestandteile</a:t>
            </a:r>
            <a:r>
              <a:rPr lang="en-GB" sz="2400" b="1" dirty="0"/>
              <a:t> des </a:t>
            </a:r>
            <a:r>
              <a:rPr lang="en-GB" sz="2400" b="1" dirty="0" err="1"/>
              <a:t>integrierten</a:t>
            </a:r>
            <a:r>
              <a:rPr lang="en-GB" sz="2400" b="1" dirty="0"/>
              <a:t> </a:t>
            </a:r>
            <a:r>
              <a:rPr lang="en-GB" sz="2400" b="1" dirty="0" smtClean="0"/>
              <a:t>Auto Suppressor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895404" y="2253379"/>
            <a:ext cx="2033989" cy="2018035"/>
            <a:chOff x="5644067" y="1866954"/>
            <a:chExt cx="2033989" cy="2018035"/>
          </a:xfrm>
        </p:grpSpPr>
        <p:sp>
          <p:nvSpPr>
            <p:cNvPr id="3" name="Ellipse 2"/>
            <p:cNvSpPr/>
            <p:nvPr/>
          </p:nvSpPr>
          <p:spPr>
            <a:xfrm>
              <a:off x="6564935" y="2806284"/>
              <a:ext cx="1113121" cy="1078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Gerader Verbinder 5"/>
            <p:cNvCxnSpPr>
              <a:stCxn id="3" idx="0"/>
              <a:endCxn id="9" idx="2"/>
            </p:cNvCxnSpPr>
            <p:nvPr/>
          </p:nvCxnSpPr>
          <p:spPr>
            <a:xfrm flipH="1" flipV="1">
              <a:off x="6397383" y="2267064"/>
              <a:ext cx="724113" cy="539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5644067" y="1866954"/>
              <a:ext cx="1506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Drucksensor</a:t>
              </a:r>
              <a:endParaRPr lang="en-US" sz="2000" b="1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7624953" y="1878846"/>
            <a:ext cx="2078890" cy="2768354"/>
            <a:chOff x="6461472" y="1302053"/>
            <a:chExt cx="2078890" cy="2768354"/>
          </a:xfrm>
        </p:grpSpPr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6461472" y="2810335"/>
              <a:ext cx="1300274" cy="1260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Gerader Verbinder 20"/>
            <p:cNvCxnSpPr>
              <a:stCxn id="20" idx="0"/>
              <a:endCxn id="22" idx="2"/>
            </p:cNvCxnSpPr>
            <p:nvPr/>
          </p:nvCxnSpPr>
          <p:spPr>
            <a:xfrm flipV="1">
              <a:off x="7111609" y="2009939"/>
              <a:ext cx="410942" cy="8003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6504740" y="1302053"/>
              <a:ext cx="20356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Drucksicherheits</a:t>
              </a:r>
              <a:r>
                <a:rPr lang="en-US" sz="2000" b="1" dirty="0" smtClean="0"/>
                <a:t>-</a:t>
              </a:r>
            </a:p>
            <a:p>
              <a:pPr algn="ctr"/>
              <a:r>
                <a:rPr lang="en-US" sz="2000" b="1" dirty="0" err="1" smtClean="0"/>
                <a:t>ventil</a:t>
              </a:r>
              <a:endParaRPr lang="en-US" sz="2000" b="1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867813" y="4099104"/>
            <a:ext cx="3348333" cy="1251015"/>
            <a:chOff x="4329723" y="2633974"/>
            <a:chExt cx="3348333" cy="1251015"/>
          </a:xfrm>
        </p:grpSpPr>
        <p:sp>
          <p:nvSpPr>
            <p:cNvPr id="46" name="Ellipse 45"/>
            <p:cNvSpPr/>
            <p:nvPr/>
          </p:nvSpPr>
          <p:spPr>
            <a:xfrm>
              <a:off x="6564935" y="2806284"/>
              <a:ext cx="1113121" cy="10787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Gerader Verbinder 46"/>
            <p:cNvCxnSpPr>
              <a:stCxn id="46" idx="2"/>
            </p:cNvCxnSpPr>
            <p:nvPr/>
          </p:nvCxnSpPr>
          <p:spPr>
            <a:xfrm flipH="1" flipV="1">
              <a:off x="6033994" y="3026116"/>
              <a:ext cx="530941" cy="3195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4329723" y="2633974"/>
              <a:ext cx="2305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Regenerationsventil</a:t>
              </a:r>
              <a:endParaRPr lang="en-US" sz="2000" b="1" dirty="0"/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372828" y="2729112"/>
            <a:ext cx="5690630" cy="3186532"/>
            <a:chOff x="6039407" y="2306822"/>
            <a:chExt cx="5690630" cy="3186532"/>
          </a:xfrm>
        </p:grpSpPr>
        <p:grpSp>
          <p:nvGrpSpPr>
            <p:cNvPr id="69" name="Gruppieren 68"/>
            <p:cNvGrpSpPr/>
            <p:nvPr/>
          </p:nvGrpSpPr>
          <p:grpSpPr>
            <a:xfrm>
              <a:off x="8335582" y="2306822"/>
              <a:ext cx="3394455" cy="1760408"/>
              <a:chOff x="6296521" y="3075469"/>
              <a:chExt cx="3394455" cy="1760408"/>
            </a:xfrm>
          </p:grpSpPr>
          <p:cxnSp>
            <p:nvCxnSpPr>
              <p:cNvPr id="71" name="Gerader Verbinder 70"/>
              <p:cNvCxnSpPr>
                <a:endCxn id="72" idx="2"/>
              </p:cNvCxnSpPr>
              <p:nvPr/>
            </p:nvCxnSpPr>
            <p:spPr>
              <a:xfrm flipV="1">
                <a:off x="7002563" y="3475579"/>
                <a:ext cx="991186" cy="136029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feld 71"/>
              <p:cNvSpPr txBox="1"/>
              <p:nvPr/>
            </p:nvSpPr>
            <p:spPr>
              <a:xfrm>
                <a:off x="6296521" y="3075469"/>
                <a:ext cx="3394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Ionenpufferaustauschkammer</a:t>
                </a:r>
                <a:endParaRPr lang="en-US" sz="2000" b="1" dirty="0"/>
              </a:p>
            </p:txBody>
          </p:sp>
        </p:grpSp>
        <p:sp>
          <p:nvSpPr>
            <p:cNvPr id="77" name="Rechteck 76"/>
            <p:cNvSpPr/>
            <p:nvPr/>
          </p:nvSpPr>
          <p:spPr>
            <a:xfrm>
              <a:off x="6039407" y="3035697"/>
              <a:ext cx="3056924" cy="24576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420545" y="2420993"/>
            <a:ext cx="2594040" cy="2102438"/>
            <a:chOff x="6119856" y="2099050"/>
            <a:chExt cx="2594040" cy="2102438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6119856" y="2099050"/>
              <a:ext cx="2172613" cy="1026616"/>
              <a:chOff x="4080795" y="2867697"/>
              <a:chExt cx="2172613" cy="1026616"/>
            </a:xfrm>
          </p:grpSpPr>
          <p:cxnSp>
            <p:nvCxnSpPr>
              <p:cNvPr id="82" name="Gerader Verbinder 81"/>
              <p:cNvCxnSpPr>
                <a:stCxn id="81" idx="0"/>
                <a:endCxn id="83" idx="2"/>
              </p:cNvCxnSpPr>
              <p:nvPr/>
            </p:nvCxnSpPr>
            <p:spPr>
              <a:xfrm flipH="1" flipV="1">
                <a:off x="5074401" y="3575583"/>
                <a:ext cx="1179007" cy="3187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feld 82"/>
              <p:cNvSpPr txBox="1"/>
              <p:nvPr/>
            </p:nvSpPr>
            <p:spPr>
              <a:xfrm>
                <a:off x="4080795" y="2867697"/>
                <a:ext cx="19872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/>
                  <a:t>w</a:t>
                </a:r>
                <a:r>
                  <a:rPr lang="en-US" sz="2000" b="1" dirty="0" err="1" smtClean="0"/>
                  <a:t>artungsfreie</a:t>
                </a:r>
                <a:r>
                  <a:rPr lang="en-US" sz="2000" b="1" dirty="0" smtClean="0"/>
                  <a:t> </a:t>
                </a:r>
              </a:p>
              <a:p>
                <a:pPr algn="ctr"/>
                <a:r>
                  <a:rPr lang="en-US" sz="2000" b="1" dirty="0" err="1" smtClean="0"/>
                  <a:t>Membranpumpe</a:t>
                </a:r>
                <a:endParaRPr lang="en-US" sz="2000" b="1" dirty="0"/>
              </a:p>
            </p:txBody>
          </p:sp>
        </p:grpSp>
        <p:sp>
          <p:nvSpPr>
            <p:cNvPr id="81" name="Rechteck 80"/>
            <p:cNvSpPr/>
            <p:nvPr/>
          </p:nvSpPr>
          <p:spPr>
            <a:xfrm>
              <a:off x="7871042" y="3125666"/>
              <a:ext cx="842854" cy="10758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6474033" y="4489520"/>
            <a:ext cx="5436363" cy="819398"/>
            <a:chOff x="5328042" y="3308674"/>
            <a:chExt cx="5474708" cy="819398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8076101" y="3308674"/>
              <a:ext cx="2726649" cy="415586"/>
              <a:chOff x="6037040" y="4077321"/>
              <a:chExt cx="2726649" cy="415586"/>
            </a:xfrm>
          </p:grpSpPr>
          <p:cxnSp>
            <p:nvCxnSpPr>
              <p:cNvPr id="89" name="Gerader Verbinder 88"/>
              <p:cNvCxnSpPr>
                <a:stCxn id="88" idx="3"/>
                <a:endCxn id="90" idx="1"/>
              </p:cNvCxnSpPr>
              <p:nvPr/>
            </p:nvCxnSpPr>
            <p:spPr>
              <a:xfrm flipV="1">
                <a:off x="6037040" y="4277376"/>
                <a:ext cx="452991" cy="21553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feld 89"/>
              <p:cNvSpPr txBox="1"/>
              <p:nvPr/>
            </p:nvSpPr>
            <p:spPr>
              <a:xfrm>
                <a:off x="6490031" y="4077321"/>
                <a:ext cx="22736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Suppressorkammer</a:t>
                </a:r>
                <a:endParaRPr lang="en-US" sz="2000" b="1" dirty="0"/>
              </a:p>
            </p:txBody>
          </p:sp>
        </p:grpSp>
        <p:sp>
          <p:nvSpPr>
            <p:cNvPr id="88" name="Rechteck 87"/>
            <p:cNvSpPr/>
            <p:nvPr/>
          </p:nvSpPr>
          <p:spPr>
            <a:xfrm>
              <a:off x="5328042" y="3320448"/>
              <a:ext cx="2748059" cy="8076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6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5085936" y="2105406"/>
            <a:ext cx="16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Von der </a:t>
            </a:r>
            <a:r>
              <a:rPr lang="en-US" sz="2000" b="1" dirty="0" err="1" smtClean="0"/>
              <a:t>Trennsäule</a:t>
            </a:r>
            <a:endParaRPr lang="en-US" sz="20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9244255" y="903404"/>
            <a:ext cx="2218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mobile Phase fließt entlang der semipermeablen Membran innerhalb der Pufferkammer.</a:t>
            </a:r>
            <a:endParaRPr lang="de-DE" sz="2000" b="1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164" y="3035697"/>
            <a:ext cx="5029296" cy="277988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 smtClean="0"/>
              <a:t>Flussschema der mobilen Phase in dem Auto </a:t>
            </a:r>
            <a:r>
              <a:rPr lang="de-DE" sz="2400" b="1" dirty="0" err="1" smtClean="0"/>
              <a:t>Suppressor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6494580" y="2742243"/>
            <a:ext cx="0" cy="946298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ogen 4"/>
          <p:cNvSpPr/>
          <p:nvPr/>
        </p:nvSpPr>
        <p:spPr>
          <a:xfrm flipH="1" flipV="1">
            <a:off x="6494580" y="4370400"/>
            <a:ext cx="180000" cy="180000"/>
          </a:xfrm>
          <a:prstGeom prst="arc">
            <a:avLst>
              <a:gd name="adj1" fmla="val 16097946"/>
              <a:gd name="adj2" fmla="val 118021"/>
            </a:avLst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ogen 18"/>
          <p:cNvSpPr/>
          <p:nvPr/>
        </p:nvSpPr>
        <p:spPr>
          <a:xfrm rot="16200000" flipV="1">
            <a:off x="8467672" y="4425639"/>
            <a:ext cx="180000" cy="180000"/>
          </a:xfrm>
          <a:prstGeom prst="arc">
            <a:avLst>
              <a:gd name="adj1" fmla="val 16200000"/>
              <a:gd name="adj2" fmla="val 118021"/>
            </a:avLst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Gerader Verbinder 20"/>
          <p:cNvCxnSpPr/>
          <p:nvPr/>
        </p:nvCxnSpPr>
        <p:spPr>
          <a:xfrm flipH="1">
            <a:off x="6579994" y="4428000"/>
            <a:ext cx="1980000" cy="122400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8646644" y="5281948"/>
            <a:ext cx="0" cy="946298"/>
          </a:xfrm>
          <a:prstGeom prst="line">
            <a:avLst/>
          </a:prstGeom>
          <a:ln w="635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471720" y="27598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8625600" y="5907600"/>
            <a:ext cx="196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Zur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Detektorzelle</a:t>
            </a:r>
            <a:endParaRPr lang="en-US" sz="2000" b="1" dirty="0"/>
          </a:p>
        </p:txBody>
      </p:sp>
      <p:sp>
        <p:nvSpPr>
          <p:cNvPr id="45" name="Ellipse 44"/>
          <p:cNvSpPr/>
          <p:nvPr/>
        </p:nvSpPr>
        <p:spPr>
          <a:xfrm>
            <a:off x="11271036" y="101552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6538211" y="1195520"/>
            <a:ext cx="2791745" cy="1590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9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2.29167E-6 0.127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2778 L -2.29167E-6 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0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24652 L 0.00026 0.25208 C 0.00052 0.25509 0.00326 0.2581 0.00599 0.2581 L 0.01198 0.25833 " pathEditMode="relative" rAng="16200000" ptsTypes="AAAA">
                                      <p:cBhvr>
                                        <p:cTn id="5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400"/>
                            </p:stCondLst>
                            <p:childTnLst>
                              <p:par>
                                <p:cTn id="58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25833 L 0.16901 0.23958 " pathEditMode="relative" rAng="0" ptsTypes="AA">
                                      <p:cBhvr>
                                        <p:cTn id="59" dur="4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00"/>
                            </p:stCondLst>
                            <p:childTnLst>
                              <p:par>
                                <p:cTn id="61" presetID="5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01 0.23958 L 0.17266 0.23958 C 0.17435 0.23958 0.17656 0.24259 0.17656 0.24514 L 0.17656 0.25092 " pathEditMode="relative" rAng="0" ptsTypes="AAAA">
                                      <p:cBhvr>
                                        <p:cTn id="6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100"/>
                            </p:stCondLst>
                            <p:childTnLst>
                              <p:par>
                                <p:cTn id="64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56 0.25092 L 0.17656 0.364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100"/>
                            </p:stCondLst>
                            <p:childTnLst>
                              <p:par>
                                <p:cTn id="67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56 0.36435 L 0.17656 0.502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25" grpId="0"/>
      <p:bldP spid="5" grpId="0" animBg="1"/>
      <p:bldP spid="19" grpId="0" animBg="1"/>
      <p:bldP spid="31" grpId="0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9" animBg="1"/>
      <p:bldP spid="43" grpId="0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400" y="3035697"/>
            <a:ext cx="5029296" cy="277988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1904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/>
              <a:t>Flussschema der Mobilen Phase in dem </a:t>
            </a:r>
            <a:r>
              <a:rPr lang="de-DE" sz="2400" b="1" dirty="0" smtClean="0"/>
              <a:t>Auto </a:t>
            </a:r>
            <a:r>
              <a:rPr lang="de-DE" sz="2400" b="1" dirty="0" err="1" smtClean="0"/>
              <a:t>Suppressor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6494400" y="2743200"/>
            <a:ext cx="0" cy="946298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ogen 4"/>
          <p:cNvSpPr/>
          <p:nvPr/>
        </p:nvSpPr>
        <p:spPr>
          <a:xfrm flipH="1" flipV="1">
            <a:off x="6494580" y="4370400"/>
            <a:ext cx="180000" cy="180000"/>
          </a:xfrm>
          <a:prstGeom prst="arc">
            <a:avLst>
              <a:gd name="adj1" fmla="val 16097946"/>
              <a:gd name="adj2" fmla="val 118021"/>
            </a:avLst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ogen 18"/>
          <p:cNvSpPr/>
          <p:nvPr/>
        </p:nvSpPr>
        <p:spPr>
          <a:xfrm rot="16200000" flipV="1">
            <a:off x="8467672" y="4428137"/>
            <a:ext cx="180000" cy="180000"/>
          </a:xfrm>
          <a:prstGeom prst="arc">
            <a:avLst>
              <a:gd name="adj1" fmla="val 16200000"/>
              <a:gd name="adj2" fmla="val 118021"/>
            </a:avLst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Gerader Verbinder 20"/>
          <p:cNvCxnSpPr/>
          <p:nvPr/>
        </p:nvCxnSpPr>
        <p:spPr>
          <a:xfrm flipH="1">
            <a:off x="6582413" y="4428137"/>
            <a:ext cx="1980000" cy="122400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8646644" y="5281948"/>
            <a:ext cx="0" cy="946298"/>
          </a:xfrm>
          <a:prstGeom prst="line">
            <a:avLst/>
          </a:prstGeom>
          <a:ln w="635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6471720" y="27598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9243728" y="903600"/>
            <a:ext cx="2334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 mobile Phase fließt entlang der semipermeablen Membran innerhalb der Pufferkammer</a:t>
            </a:r>
          </a:p>
        </p:txBody>
      </p:sp>
      <p:sp>
        <p:nvSpPr>
          <p:cNvPr id="23" name="Ellipse 22"/>
          <p:cNvSpPr/>
          <p:nvPr/>
        </p:nvSpPr>
        <p:spPr>
          <a:xfrm>
            <a:off x="11205180" y="101427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5085936" y="2097702"/>
            <a:ext cx="16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Von der </a:t>
            </a:r>
            <a:r>
              <a:rPr lang="en-US" sz="2000" b="1" dirty="0" err="1" smtClean="0"/>
              <a:t>Trennsäule</a:t>
            </a:r>
            <a:endParaRPr lang="en-US" sz="20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8625600" y="5907600"/>
            <a:ext cx="196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Zur</a:t>
            </a:r>
            <a:r>
              <a:rPr lang="en-US" sz="2000" b="1" dirty="0"/>
              <a:t> </a:t>
            </a:r>
            <a:r>
              <a:rPr lang="en-US" sz="2000" b="1" dirty="0" err="1"/>
              <a:t>Detektorzelle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1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31" grpId="10" animBg="1"/>
      <p:bldP spid="22" grpId="0"/>
      <p:bldP spid="23" grpId="0" animBg="1"/>
      <p:bldP spid="24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400" y="3035696"/>
            <a:ext cx="5029296" cy="277988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1684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 smtClean="0"/>
              <a:t>Flussschema </a:t>
            </a:r>
            <a:r>
              <a:rPr lang="en-GB" sz="2400" b="1" dirty="0" smtClean="0"/>
              <a:t>der </a:t>
            </a:r>
            <a:r>
              <a:rPr lang="en-GB" sz="2400" b="1" dirty="0" err="1" smtClean="0"/>
              <a:t>Transferlösung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zum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Suppressorharz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6494400" y="2743200"/>
            <a:ext cx="0" cy="946298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8646644" y="5281948"/>
            <a:ext cx="0" cy="946298"/>
          </a:xfrm>
          <a:prstGeom prst="line">
            <a:avLst/>
          </a:prstGeom>
          <a:ln w="635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9361374" y="3774266"/>
            <a:ext cx="262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Die </a:t>
            </a:r>
            <a:r>
              <a:rPr lang="en-US" sz="2000" b="1" dirty="0" err="1" smtClean="0"/>
              <a:t>Transferlösung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/>
              <a:t>p</a:t>
            </a:r>
            <a:r>
              <a:rPr lang="en-US" sz="2000" b="1" dirty="0" err="1" smtClean="0"/>
              <a:t>assiert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Austauschkammer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23" name="Ellipse 22"/>
          <p:cNvSpPr/>
          <p:nvPr/>
        </p:nvSpPr>
        <p:spPr>
          <a:xfrm>
            <a:off x="11538402" y="3900948"/>
            <a:ext cx="180000" cy="180000"/>
          </a:xfrm>
          <a:prstGeom prst="ellipse">
            <a:avLst/>
          </a:prstGeom>
          <a:solidFill>
            <a:srgbClr val="000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407944" y="4282098"/>
            <a:ext cx="2331056" cy="405890"/>
          </a:xfrm>
          <a:prstGeom prst="roundRect">
            <a:avLst>
              <a:gd name="adj" fmla="val 2757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ogen 18"/>
          <p:cNvSpPr/>
          <p:nvPr/>
        </p:nvSpPr>
        <p:spPr>
          <a:xfrm rot="16200000" flipV="1">
            <a:off x="8467672" y="4428137"/>
            <a:ext cx="180000" cy="180000"/>
          </a:xfrm>
          <a:prstGeom prst="arc">
            <a:avLst>
              <a:gd name="adj1" fmla="val 16200000"/>
              <a:gd name="adj2" fmla="val 118021"/>
            </a:avLst>
          </a:prstGeom>
          <a:ln w="63500" cap="rnd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Gerader Verbinder 20"/>
          <p:cNvCxnSpPr/>
          <p:nvPr/>
        </p:nvCxnSpPr>
        <p:spPr>
          <a:xfrm flipH="1">
            <a:off x="6582413" y="4428000"/>
            <a:ext cx="1980000" cy="122400"/>
          </a:xfrm>
          <a:prstGeom prst="line">
            <a:avLst/>
          </a:prstGeom>
          <a:ln w="63500" cap="rnd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ogen 4"/>
          <p:cNvSpPr/>
          <p:nvPr/>
        </p:nvSpPr>
        <p:spPr>
          <a:xfrm flipH="1" flipV="1">
            <a:off x="6494580" y="4370400"/>
            <a:ext cx="180000" cy="180000"/>
          </a:xfrm>
          <a:prstGeom prst="arc">
            <a:avLst>
              <a:gd name="adj1" fmla="val 16097946"/>
              <a:gd name="adj2" fmla="val 118021"/>
            </a:avLst>
          </a:prstGeom>
          <a:ln w="63500" cap="rnd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Gerader Verbinder 37"/>
          <p:cNvCxnSpPr/>
          <p:nvPr/>
        </p:nvCxnSpPr>
        <p:spPr>
          <a:xfrm flipH="1">
            <a:off x="8651289" y="3900948"/>
            <a:ext cx="2989" cy="405750"/>
          </a:xfrm>
          <a:prstGeom prst="line">
            <a:avLst/>
          </a:prstGeom>
          <a:ln w="635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 flipH="1">
            <a:off x="6498000" y="4663693"/>
            <a:ext cx="0" cy="509563"/>
          </a:xfrm>
          <a:prstGeom prst="line">
            <a:avLst/>
          </a:prstGeom>
          <a:ln w="635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7581997" y="1890091"/>
            <a:ext cx="355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Von der </a:t>
            </a:r>
            <a:r>
              <a:rPr lang="en-US" sz="2000" b="1" dirty="0" err="1"/>
              <a:t>Ionenpufferaustauschkammer</a:t>
            </a:r>
            <a:endParaRPr lang="en-US" sz="2000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4531164" y="5842789"/>
            <a:ext cx="3455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Zurück</a:t>
            </a:r>
            <a:r>
              <a:rPr lang="en-US" sz="2000" b="1" dirty="0"/>
              <a:t> </a:t>
            </a:r>
            <a:r>
              <a:rPr lang="en-US" sz="2000" b="1" dirty="0" err="1"/>
              <a:t>zur</a:t>
            </a:r>
            <a:r>
              <a:rPr lang="en-US" sz="2000" b="1" dirty="0"/>
              <a:t> </a:t>
            </a:r>
            <a:r>
              <a:rPr lang="en-US" sz="2000" b="1" dirty="0" err="1" smtClean="0"/>
              <a:t>Ionenpufferaustauschkammer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cxnSp>
        <p:nvCxnSpPr>
          <p:cNvPr id="60" name="Gerader Verbinder 59"/>
          <p:cNvCxnSpPr/>
          <p:nvPr/>
        </p:nvCxnSpPr>
        <p:spPr>
          <a:xfrm>
            <a:off x="6498000" y="5264856"/>
            <a:ext cx="345" cy="642831"/>
          </a:xfrm>
          <a:prstGeom prst="line">
            <a:avLst/>
          </a:prstGeom>
          <a:ln w="6350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8656476" y="2919071"/>
            <a:ext cx="0" cy="786159"/>
          </a:xfrm>
          <a:prstGeom prst="line">
            <a:avLst/>
          </a:prstGeom>
          <a:ln w="6350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 flipV="1">
            <a:off x="8677137" y="2971515"/>
            <a:ext cx="763295" cy="885947"/>
          </a:xfrm>
          <a:prstGeom prst="straightConnector1">
            <a:avLst/>
          </a:prstGeom>
          <a:ln w="38100">
            <a:solidFill>
              <a:srgbClr val="0000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/>
          <p:cNvSpPr/>
          <p:nvPr/>
        </p:nvSpPr>
        <p:spPr>
          <a:xfrm>
            <a:off x="8631418" y="2925796"/>
            <a:ext cx="45719" cy="45719"/>
          </a:xfrm>
          <a:prstGeom prst="ellipse">
            <a:avLst/>
          </a:prstGeom>
          <a:solidFill>
            <a:srgbClr val="000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Gerader Verbinder 68"/>
          <p:cNvCxnSpPr/>
          <p:nvPr/>
        </p:nvCxnSpPr>
        <p:spPr>
          <a:xfrm>
            <a:off x="6494400" y="4270193"/>
            <a:ext cx="0" cy="198000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5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00013 0.10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0787 L 0.00013 0.1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5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9699 L 0.00013 0.20069 C 0.00013 0.20231 -0.00131 0.20486 -0.003 0.20486 L -0.00625 0.20486 " pathEditMode="relative" rAng="5400000" ptsTypes="AAAA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6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20463 L -0.16993 0.20787 " pathEditMode="relative" rAng="0" ptsTypes="AA">
                                      <p:cBhvr>
                                        <p:cTn id="65" dur="4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800"/>
                            </p:stCondLst>
                            <p:childTnLst>
                              <p:par>
                                <p:cTn id="67" presetID="5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93 0.20787 L -0.17566 0.20787 C -0.17852 0.20833 -0.18178 0.21505 -0.18138 0.22153 L -0.18138 0.23681 " pathEditMode="relative" rAng="0" ptsTypes="AAAA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800"/>
                            </p:stCondLst>
                            <p:childTnLst>
                              <p:par>
                                <p:cTn id="70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38 0.23681 L -0.17683 0.2576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800"/>
                            </p:stCondLst>
                            <p:childTnLst>
                              <p:par>
                                <p:cTn id="73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83 0.25764 L -0.17683 0.40857 " pathEditMode="relative" rAng="0" ptsTypes="AA">
                                      <p:cBhvr>
                                        <p:cTn id="74" dur="2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76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3" grpId="0" animBg="1"/>
      <p:bldP spid="13" grpId="0" animBg="1"/>
      <p:bldP spid="58" grpId="0"/>
      <p:bldP spid="59" grpId="0"/>
      <p:bldP spid="66" grpId="0" animBg="1"/>
      <p:bldP spid="66" grpId="1" animBg="1"/>
      <p:bldP spid="66" grpId="2" animBg="1"/>
      <p:bldP spid="66" grpId="3" animBg="1"/>
      <p:bldP spid="66" grpId="5" animBg="1"/>
      <p:bldP spid="66" grpId="6" animBg="1"/>
      <p:bldP spid="66" grpId="7" animBg="1"/>
      <p:bldP spid="66" grpId="8" animBg="1"/>
      <p:bldP spid="66" grpId="9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400" y="3035696"/>
            <a:ext cx="5029296" cy="277988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1665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Flussschema</a:t>
            </a:r>
            <a:r>
              <a:rPr lang="en-GB" sz="2400" b="1" dirty="0"/>
              <a:t> der </a:t>
            </a:r>
            <a:r>
              <a:rPr lang="en-GB" sz="2400" b="1" dirty="0" err="1"/>
              <a:t>Transferlösung</a:t>
            </a:r>
            <a:r>
              <a:rPr lang="en-GB" sz="2400" b="1" dirty="0"/>
              <a:t> </a:t>
            </a:r>
            <a:r>
              <a:rPr lang="en-GB" sz="2400" b="1" dirty="0" err="1" smtClean="0"/>
              <a:t>zum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Suppressorharz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6494400" y="2743200"/>
            <a:ext cx="0" cy="946298"/>
          </a:xfrm>
          <a:prstGeom prst="line">
            <a:avLst/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8646644" y="5281948"/>
            <a:ext cx="0" cy="946298"/>
          </a:xfrm>
          <a:prstGeom prst="line">
            <a:avLst/>
          </a:prstGeom>
          <a:ln w="635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9382125" y="3764213"/>
            <a:ext cx="2582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Die </a:t>
            </a:r>
            <a:r>
              <a:rPr lang="en-US" sz="2000" b="1" dirty="0" err="1"/>
              <a:t>Transferlösung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passiert</a:t>
            </a:r>
            <a:r>
              <a:rPr lang="en-US" sz="2000" b="1" dirty="0"/>
              <a:t> die </a:t>
            </a:r>
            <a:r>
              <a:rPr lang="en-US" sz="2000" b="1" dirty="0" err="1" smtClean="0"/>
              <a:t>Austauschkammer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23" name="Ellipse 22"/>
          <p:cNvSpPr/>
          <p:nvPr/>
        </p:nvSpPr>
        <p:spPr>
          <a:xfrm>
            <a:off x="11538402" y="3883836"/>
            <a:ext cx="180000" cy="180000"/>
          </a:xfrm>
          <a:prstGeom prst="ellipse">
            <a:avLst/>
          </a:prstGeom>
          <a:solidFill>
            <a:srgbClr val="000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407944" y="4282098"/>
            <a:ext cx="2331056" cy="405890"/>
          </a:xfrm>
          <a:prstGeom prst="roundRect">
            <a:avLst>
              <a:gd name="adj" fmla="val 2757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ogen 18"/>
          <p:cNvSpPr/>
          <p:nvPr/>
        </p:nvSpPr>
        <p:spPr>
          <a:xfrm rot="16200000" flipV="1">
            <a:off x="8467672" y="4428137"/>
            <a:ext cx="180000" cy="180000"/>
          </a:xfrm>
          <a:prstGeom prst="arc">
            <a:avLst>
              <a:gd name="adj1" fmla="val 16200000"/>
              <a:gd name="adj2" fmla="val 118021"/>
            </a:avLst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Gerader Verbinder 20"/>
          <p:cNvCxnSpPr/>
          <p:nvPr/>
        </p:nvCxnSpPr>
        <p:spPr>
          <a:xfrm flipH="1">
            <a:off x="6582413" y="4428137"/>
            <a:ext cx="1980000" cy="122400"/>
          </a:xfrm>
          <a:prstGeom prst="line">
            <a:avLst/>
          </a:prstGeom>
          <a:ln w="63500" cap="rnd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ogen 4"/>
          <p:cNvSpPr/>
          <p:nvPr/>
        </p:nvSpPr>
        <p:spPr>
          <a:xfrm flipH="1" flipV="1">
            <a:off x="6494580" y="4370400"/>
            <a:ext cx="180000" cy="180000"/>
          </a:xfrm>
          <a:prstGeom prst="arc">
            <a:avLst>
              <a:gd name="adj1" fmla="val 16097946"/>
              <a:gd name="adj2" fmla="val 118021"/>
            </a:avLst>
          </a:prstGeom>
          <a:ln w="6350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Gerader Verbinder 37"/>
          <p:cNvCxnSpPr/>
          <p:nvPr/>
        </p:nvCxnSpPr>
        <p:spPr>
          <a:xfrm flipH="1">
            <a:off x="8651289" y="3900948"/>
            <a:ext cx="2989" cy="405750"/>
          </a:xfrm>
          <a:prstGeom prst="line">
            <a:avLst/>
          </a:prstGeom>
          <a:ln w="635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 flipH="1">
            <a:off x="6498000" y="4663693"/>
            <a:ext cx="0" cy="509563"/>
          </a:xfrm>
          <a:prstGeom prst="line">
            <a:avLst/>
          </a:prstGeom>
          <a:ln w="63500">
            <a:solidFill>
              <a:srgbClr val="9DC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7189189" y="2032737"/>
            <a:ext cx="348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Von der </a:t>
            </a:r>
            <a:r>
              <a:rPr lang="en-US" sz="2000" b="1" dirty="0" err="1" smtClean="0"/>
              <a:t>Ionenpufferaustauschkammer</a:t>
            </a:r>
            <a:endParaRPr lang="en-US" sz="2000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4532400" y="5915823"/>
            <a:ext cx="347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Zurück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Ionenpufferaustauschkammer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cxnSp>
        <p:nvCxnSpPr>
          <p:cNvPr id="60" name="Gerader Verbinder 59"/>
          <p:cNvCxnSpPr/>
          <p:nvPr/>
        </p:nvCxnSpPr>
        <p:spPr>
          <a:xfrm>
            <a:off x="6498000" y="5264856"/>
            <a:ext cx="345" cy="642831"/>
          </a:xfrm>
          <a:prstGeom prst="line">
            <a:avLst/>
          </a:prstGeom>
          <a:ln w="6350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8656476" y="2919071"/>
            <a:ext cx="0" cy="786159"/>
          </a:xfrm>
          <a:prstGeom prst="line">
            <a:avLst/>
          </a:prstGeom>
          <a:ln w="63500">
            <a:solidFill>
              <a:srgbClr val="9DC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13" grpId="0" animBg="1"/>
      <p:bldP spid="19" grpId="0" animBg="1"/>
      <p:bldP spid="5" grpId="0" animBg="1"/>
      <p:bldP spid="58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164" y="3035697"/>
            <a:ext cx="5029296" cy="277988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Integrierter</a:t>
            </a:r>
            <a:r>
              <a:rPr lang="en-GB" sz="2400" b="1" dirty="0" smtClean="0"/>
              <a:t> Auto Suppressor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783039"/>
            <a:ext cx="2325151" cy="12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14571 -0.4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509" y="2551053"/>
            <a:ext cx="5332491" cy="2973447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3738137" y="2525099"/>
            <a:ext cx="5752668" cy="32830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Wie</a:t>
            </a:r>
            <a:r>
              <a:rPr lang="en-GB" sz="2400" b="1" dirty="0" smtClean="0"/>
              <a:t> die </a:t>
            </a:r>
            <a:r>
              <a:rPr lang="en-GB" sz="2400" b="1" dirty="0" err="1" smtClean="0"/>
              <a:t>Membrankapillare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ad 10"/>
          <p:cNvSpPr>
            <a:spLocks noChangeAspect="1"/>
          </p:cNvSpPr>
          <p:nvPr/>
        </p:nvSpPr>
        <p:spPr>
          <a:xfrm>
            <a:off x="4664929" y="3297215"/>
            <a:ext cx="1440000" cy="1440000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622965" y="1239899"/>
            <a:ext cx="1314138" cy="414729"/>
          </a:xfrm>
          <a:prstGeom prst="rect">
            <a:avLst/>
          </a:prstGeom>
          <a:solidFill>
            <a:schemeClr val="bg1">
              <a:alpha val="5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ad 11"/>
          <p:cNvSpPr>
            <a:spLocks noChangeAspect="1"/>
          </p:cNvSpPr>
          <p:nvPr/>
        </p:nvSpPr>
        <p:spPr>
          <a:xfrm>
            <a:off x="8834400" y="1378800"/>
            <a:ext cx="131777" cy="131777"/>
          </a:xfrm>
          <a:prstGeom prst="donut">
            <a:avLst/>
          </a:prstGeom>
          <a:solidFill>
            <a:schemeClr val="accent1"/>
          </a:solidFill>
          <a:effectLst/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952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" name="Gerade Verbindung mit Pfeil 2"/>
          <p:cNvCxnSpPr>
            <a:stCxn id="18" idx="2"/>
          </p:cNvCxnSpPr>
          <p:nvPr/>
        </p:nvCxnSpPr>
        <p:spPr>
          <a:xfrm flipH="1">
            <a:off x="8834400" y="1654628"/>
            <a:ext cx="445634" cy="679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781755" y="2733262"/>
            <a:ext cx="205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Transferlösung</a:t>
            </a:r>
            <a:endParaRPr lang="en-US" sz="20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512669" y="3653747"/>
            <a:ext cx="971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Mobile</a:t>
            </a:r>
          </a:p>
          <a:p>
            <a:r>
              <a:rPr lang="en-US" sz="2000" b="1" dirty="0" smtClean="0"/>
              <a:t>Phase</a:t>
            </a:r>
            <a:endParaRPr lang="en-US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781755" y="4907271"/>
            <a:ext cx="205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Transferlösung</a:t>
            </a:r>
            <a:endParaRPr lang="en-US" sz="2000" b="1" dirty="0"/>
          </a:p>
        </p:txBody>
      </p:sp>
      <p:cxnSp>
        <p:nvCxnSpPr>
          <p:cNvPr id="20" name="Gerader Verbinder 19"/>
          <p:cNvCxnSpPr/>
          <p:nvPr/>
        </p:nvCxnSpPr>
        <p:spPr>
          <a:xfrm rot="5400000">
            <a:off x="6234817" y="2553269"/>
            <a:ext cx="0" cy="786159"/>
          </a:xfrm>
          <a:prstGeom prst="line">
            <a:avLst/>
          </a:prstGeom>
          <a:ln w="127000">
            <a:solidFill>
              <a:srgbClr val="0000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rot="5400000">
            <a:off x="6234817" y="4734494"/>
            <a:ext cx="0" cy="786159"/>
          </a:xfrm>
          <a:prstGeom prst="line">
            <a:avLst/>
          </a:prstGeom>
          <a:ln w="127000">
            <a:solidFill>
              <a:srgbClr val="0000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rot="-5400000">
            <a:off x="5008094" y="3538873"/>
            <a:ext cx="0" cy="946298"/>
          </a:xfrm>
          <a:prstGeom prst="line">
            <a:avLst/>
          </a:prstGeom>
          <a:ln w="1270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5" grpId="1"/>
      <p:bldP spid="11" grpId="0" animBg="1"/>
      <p:bldP spid="18" grpId="0" animBg="1"/>
      <p:bldP spid="12" grpId="0" animBg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509" y="2552400"/>
            <a:ext cx="5332491" cy="2973447"/>
          </a:xfrm>
          <a:prstGeom prst="rect">
            <a:avLst/>
          </a:prstGeom>
        </p:spPr>
      </p:pic>
      <p:sp>
        <p:nvSpPr>
          <p:cNvPr id="86" name="Rechteck 85"/>
          <p:cNvSpPr/>
          <p:nvPr/>
        </p:nvSpPr>
        <p:spPr>
          <a:xfrm>
            <a:off x="3811509" y="2466671"/>
            <a:ext cx="5752668" cy="32830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8622965" y="1239899"/>
            <a:ext cx="1314138" cy="414729"/>
          </a:xfrm>
          <a:prstGeom prst="rect">
            <a:avLst/>
          </a:prstGeom>
          <a:solidFill>
            <a:schemeClr val="bg1">
              <a:alpha val="5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 smtClean="0"/>
              <a:t>Membrankapillare</a:t>
            </a:r>
            <a:r>
              <a:rPr lang="en-GB" sz="2400" b="1" dirty="0" smtClean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ad 8"/>
          <p:cNvSpPr>
            <a:spLocks noChangeAspect="1"/>
          </p:cNvSpPr>
          <p:nvPr/>
        </p:nvSpPr>
        <p:spPr>
          <a:xfrm>
            <a:off x="8834889" y="1378857"/>
            <a:ext cx="131777" cy="131777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952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4518820" y="3860551"/>
            <a:ext cx="314376" cy="311395"/>
          </a:xfrm>
          <a:prstGeom prst="ellipse">
            <a:avLst/>
          </a:prstGeom>
          <a:solidFill>
            <a:srgbClr val="FF920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SO</a:t>
            </a:r>
            <a:r>
              <a:rPr lang="de-DE" sz="800" b="1" baseline="-25000" dirty="0">
                <a:solidFill>
                  <a:schemeClr val="tx1"/>
                </a:solidFill>
              </a:rPr>
              <a:t>4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</a:p>
        </p:txBody>
      </p:sp>
      <p:sp>
        <p:nvSpPr>
          <p:cNvPr id="93" name="Ellipse 92"/>
          <p:cNvSpPr>
            <a:spLocks noChangeAspect="1"/>
          </p:cNvSpPr>
          <p:nvPr/>
        </p:nvSpPr>
        <p:spPr>
          <a:xfrm>
            <a:off x="4759862" y="3870497"/>
            <a:ext cx="314376" cy="31139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Cl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100" name="Rad 99"/>
          <p:cNvSpPr>
            <a:spLocks noChangeAspect="1"/>
          </p:cNvSpPr>
          <p:nvPr/>
        </p:nvSpPr>
        <p:spPr>
          <a:xfrm>
            <a:off x="4664929" y="3296250"/>
            <a:ext cx="1440000" cy="1440000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811509" y="5720590"/>
            <a:ext cx="663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Für</a:t>
            </a:r>
            <a:r>
              <a:rPr lang="en-US" sz="2000" b="1" dirty="0" smtClean="0"/>
              <a:t> das </a:t>
            </a:r>
            <a:r>
              <a:rPr lang="en-US" sz="2000" b="1" dirty="0" err="1" smtClean="0"/>
              <a:t>bessere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Verständnis</a:t>
            </a:r>
            <a:r>
              <a:rPr lang="en-US" sz="2000" b="1" dirty="0"/>
              <a:t> </a:t>
            </a:r>
            <a:r>
              <a:rPr lang="en-US" sz="2000" b="1" dirty="0" err="1" smtClean="0"/>
              <a:t>werden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folgenden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Prozesse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seperat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gezeigt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obwohl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diese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gleichzeitig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ablaufen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9659110" y="3105034"/>
            <a:ext cx="2047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</a:t>
            </a:r>
            <a:r>
              <a:rPr lang="de-DE" sz="2000" b="1" dirty="0" err="1" smtClean="0"/>
              <a:t>Anionenproben</a:t>
            </a:r>
            <a:r>
              <a:rPr lang="de-DE" sz="2000" b="1" dirty="0" smtClean="0"/>
              <a:t> passieren die semipermeable Membran</a:t>
            </a:r>
          </a:p>
          <a:p>
            <a:r>
              <a:rPr lang="de-DE" sz="2000" b="1" dirty="0"/>
              <a:t>u</a:t>
            </a:r>
            <a:r>
              <a:rPr lang="de-DE" sz="2000" b="1" dirty="0" smtClean="0"/>
              <a:t>ngestört.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4357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3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593 -0.01019 " pathEditMode="relative" rAng="0" ptsTypes="AA">
                                      <p:cBhvr>
                                        <p:cTn id="21" dur="6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5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85185E-6 L 0.27422 -0.00834 " pathEditMode="relative" rAng="0" ptsTypes="AA">
                                      <p:cBhvr>
                                        <p:cTn id="29" dur="6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4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65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1" grpId="2" animBg="1"/>
      <p:bldP spid="93" grpId="0" animBg="1"/>
      <p:bldP spid="93" grpId="1" animBg="1"/>
      <p:bldP spid="93" grpId="2" animBg="1"/>
      <p:bldP spid="24" grpId="0"/>
      <p:bldP spid="24" grpId="1"/>
      <p:bldP spid="27" grpId="0"/>
      <p:bldP spid="2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509" y="2552400"/>
            <a:ext cx="5332491" cy="2973447"/>
          </a:xfrm>
          <a:prstGeom prst="rect">
            <a:avLst/>
          </a:prstGeom>
        </p:spPr>
      </p:pic>
      <p:sp>
        <p:nvSpPr>
          <p:cNvPr id="86" name="Rechteck 85"/>
          <p:cNvSpPr/>
          <p:nvPr/>
        </p:nvSpPr>
        <p:spPr>
          <a:xfrm>
            <a:off x="3811509" y="2466671"/>
            <a:ext cx="5752668" cy="32830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8622965" y="1239899"/>
            <a:ext cx="1314138" cy="414729"/>
          </a:xfrm>
          <a:prstGeom prst="rect">
            <a:avLst/>
          </a:prstGeom>
          <a:solidFill>
            <a:schemeClr val="bg1">
              <a:alpha val="5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 smtClean="0"/>
              <a:t>Membrankapillare</a:t>
            </a:r>
            <a:r>
              <a:rPr lang="en-GB" sz="2400" b="1" dirty="0" smtClean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ad 8"/>
          <p:cNvSpPr>
            <a:spLocks noChangeAspect="1"/>
          </p:cNvSpPr>
          <p:nvPr/>
        </p:nvSpPr>
        <p:spPr>
          <a:xfrm>
            <a:off x="8834889" y="1378857"/>
            <a:ext cx="131777" cy="131777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952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0" name="Ellipse 89"/>
          <p:cNvSpPr>
            <a:spLocks noChangeAspect="1"/>
          </p:cNvSpPr>
          <p:nvPr/>
        </p:nvSpPr>
        <p:spPr>
          <a:xfrm>
            <a:off x="4236816" y="3706644"/>
            <a:ext cx="314376" cy="311395"/>
          </a:xfrm>
          <a:prstGeom prst="ellipse">
            <a:avLst/>
          </a:prstGeom>
          <a:solidFill>
            <a:srgbClr val="93C57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Na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6" name="Ellipse 95"/>
          <p:cNvSpPr>
            <a:spLocks noChangeAspect="1"/>
          </p:cNvSpPr>
          <p:nvPr/>
        </p:nvSpPr>
        <p:spPr>
          <a:xfrm>
            <a:off x="4236816" y="4014458"/>
            <a:ext cx="314376" cy="311395"/>
          </a:xfrm>
          <a:prstGeom prst="ellipse">
            <a:avLst/>
          </a:prstGeom>
          <a:solidFill>
            <a:srgbClr val="93C57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Na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00" name="Rad 99"/>
          <p:cNvSpPr>
            <a:spLocks noChangeAspect="1"/>
          </p:cNvSpPr>
          <p:nvPr/>
        </p:nvSpPr>
        <p:spPr>
          <a:xfrm>
            <a:off x="4664929" y="3296250"/>
            <a:ext cx="1440000" cy="1440000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392410" y="2552400"/>
            <a:ext cx="2120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</a:t>
            </a:r>
            <a:r>
              <a:rPr lang="en-US" sz="2000" b="1" dirty="0" err="1" smtClean="0"/>
              <a:t>ationen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wie</a:t>
            </a:r>
            <a:r>
              <a:rPr lang="en-US" sz="2000" b="1" dirty="0" smtClean="0"/>
              <a:t> </a:t>
            </a:r>
            <a:r>
              <a:rPr lang="en-US" sz="2000" b="1" dirty="0"/>
              <a:t>Na</a:t>
            </a:r>
            <a:r>
              <a:rPr lang="en-US" sz="2000" b="1" baseline="30000" dirty="0"/>
              <a:t>+</a:t>
            </a:r>
            <a:r>
              <a:rPr lang="en-US" sz="2000" b="1" dirty="0"/>
              <a:t> </a:t>
            </a:r>
            <a:r>
              <a:rPr lang="en-US" sz="2000" b="1" dirty="0" err="1" smtClean="0"/>
              <a:t>durchdringen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Membran</a:t>
            </a:r>
            <a:r>
              <a:rPr lang="en-US" sz="2000" b="1" dirty="0" smtClean="0"/>
              <a:t> und </a:t>
            </a:r>
            <a:r>
              <a:rPr lang="en-US" sz="2000" b="1" dirty="0" err="1" smtClean="0"/>
              <a:t>wandern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mit</a:t>
            </a:r>
            <a:r>
              <a:rPr lang="en-US" sz="2000" b="1" dirty="0" smtClean="0"/>
              <a:t> der </a:t>
            </a:r>
            <a:r>
              <a:rPr lang="en-US" sz="2000" b="1" dirty="0" err="1" smtClean="0"/>
              <a:t>Transferlösung</a:t>
            </a:r>
            <a:r>
              <a:rPr lang="en-US" sz="2000" b="1" dirty="0" smtClean="0"/>
              <a:t> in das </a:t>
            </a:r>
            <a:r>
              <a:rPr lang="en-US" sz="2000" b="1" dirty="0" err="1" smtClean="0"/>
              <a:t>Ionen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Suppressorharz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40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50"/>
                            </p:stCondLst>
                            <p:childTnLst>
                              <p:par>
                                <p:cTn id="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5859 0.00116 " pathEditMode="relative" rAng="0" ptsTypes="AA">
                                      <p:cBhvr>
                                        <p:cTn id="13" dur="4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85185E-6 L 0.15859 0.00162 " pathEditMode="relative" rAng="0" ptsTypes="AA">
                                      <p:cBhvr>
                                        <p:cTn id="18" dur="4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8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1586 0.00116 L 0.18477 -0.03148 C 0.1905 -0.03842 0.19388 -0.04838 0.19388 -0.05925 C 0.19388 -0.07129 0.1905 -0.08078 0.18477 -0.08796 L 0.1586 -0.11944 " pathEditMode="relative" rAng="0" ptsTypes="AAAAA">
                                      <p:cBhvr>
                                        <p:cTn id="20" dur="3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-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15859 0.00162 L 0.19557 0.03241 C 0.20377 0.03912 0.20846 0.04838 0.20846 0.0588 C 0.20846 0.07014 0.20377 0.07917 0.19557 0.08611 L 0.15859 0.11644 " pathEditMode="relative" rAng="0" ptsTypes="AAAAA">
                                      <p:cBhvr>
                                        <p:cTn id="22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15859 -0.11944 L 0.00521 -0.11782 " pathEditMode="relative" rAng="0" ptsTypes="AA">
                                      <p:cBhvr>
                                        <p:cTn id="24" dur="3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4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15859 0.11644 L 3.33333E-6 0.11875 " pathEditMode="relative" rAng="0" ptsTypes="AA">
                                      <p:cBhvr>
                                        <p:cTn id="29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1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4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5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0" grpId="2" animBg="1"/>
      <p:bldP spid="90" grpId="3" animBg="1"/>
      <p:bldP spid="90" grpId="4" animBg="1"/>
      <p:bldP spid="96" grpId="0" animBg="1"/>
      <p:bldP spid="96" grpId="1" animBg="1"/>
      <p:bldP spid="96" grpId="2" animBg="1"/>
      <p:bldP spid="96" grpId="3" animBg="1"/>
      <p:bldP spid="96" grpId="4" animBg="1"/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65" y="2188853"/>
            <a:ext cx="3176401" cy="439054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151-M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1" y="1819799"/>
            <a:ext cx="7429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 smtClean="0"/>
              <a:t>Das </a:t>
            </a:r>
            <a:r>
              <a:rPr lang="en-GB" sz="2200" b="1" dirty="0"/>
              <a:t>IC System S151-M </a:t>
            </a:r>
            <a:r>
              <a:rPr lang="en-GB" sz="2200" b="1" dirty="0" err="1" smtClean="0"/>
              <a:t>ist</a:t>
            </a:r>
            <a:r>
              <a:rPr lang="en-GB" sz="2200" b="1" dirty="0" smtClean="0"/>
              <a:t> die </a:t>
            </a:r>
            <a:r>
              <a:rPr lang="en-GB" sz="2200" b="1" dirty="0" err="1" smtClean="0"/>
              <a:t>günstigste</a:t>
            </a:r>
            <a:r>
              <a:rPr lang="en-GB" sz="2200" b="1" dirty="0" smtClean="0"/>
              <a:t> Version</a:t>
            </a: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Isokratische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Pumpe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/>
              <a:t>+ </a:t>
            </a:r>
            <a:r>
              <a:rPr lang="en-GB" sz="2200" b="1" dirty="0" err="1" smtClean="0">
                <a:solidFill>
                  <a:srgbClr val="FF0000"/>
                </a:solidFill>
              </a:rPr>
              <a:t>Handinjektionsventil</a:t>
            </a:r>
            <a:endParaRPr lang="en-GB" sz="2200" b="1" dirty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 err="1" smtClean="0"/>
              <a:t>Systemkonfiguration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im</a:t>
            </a:r>
            <a:r>
              <a:rPr lang="en-GB" sz="2200" b="1" dirty="0" smtClean="0"/>
              <a:t> Detail: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150 IC Module </a:t>
            </a:r>
            <a:r>
              <a:rPr lang="en-GB" sz="2200" b="1" dirty="0" err="1" smtClean="0"/>
              <a:t>inkl</a:t>
            </a:r>
            <a:r>
              <a:rPr lang="en-GB" sz="2200" b="1" dirty="0"/>
              <a:t>. </a:t>
            </a:r>
            <a:r>
              <a:rPr lang="en-GB" sz="2200" b="1" dirty="0" err="1" smtClean="0"/>
              <a:t>integriertem</a:t>
            </a:r>
            <a:r>
              <a:rPr lang="en-GB" sz="2200" b="1" dirty="0" smtClean="0"/>
              <a:t> Auto </a:t>
            </a:r>
            <a:r>
              <a:rPr lang="en-GB" sz="2200" b="1" dirty="0"/>
              <a:t>Suppressor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1130 </a:t>
            </a:r>
            <a:r>
              <a:rPr lang="en-GB" sz="2200" b="1" dirty="0" err="1" smtClean="0"/>
              <a:t>Isokratische</a:t>
            </a:r>
            <a:r>
              <a:rPr lang="en-GB" sz="2200" b="1" dirty="0" smtClean="0"/>
              <a:t> </a:t>
            </a:r>
            <a:r>
              <a:rPr lang="en-GB" sz="2200" b="1" dirty="0" err="1"/>
              <a:t>P</a:t>
            </a:r>
            <a:r>
              <a:rPr lang="en-GB" sz="2200" b="1" dirty="0" err="1" smtClean="0"/>
              <a:t>umpe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6120 </a:t>
            </a:r>
            <a:r>
              <a:rPr lang="en-GB" sz="2200" b="1" dirty="0" err="1" smtClean="0"/>
              <a:t>Handinjektionsventil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Reagentientableau</a:t>
            </a:r>
            <a:r>
              <a:rPr lang="en-GB" sz="2200" b="1" dirty="0"/>
              <a:t> S 600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753987"/>
            <a:ext cx="6414145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5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509" y="2552400"/>
            <a:ext cx="5332491" cy="2973447"/>
          </a:xfrm>
          <a:prstGeom prst="rect">
            <a:avLst/>
          </a:prstGeom>
        </p:spPr>
      </p:pic>
      <p:sp>
        <p:nvSpPr>
          <p:cNvPr id="86" name="Rechteck 85"/>
          <p:cNvSpPr/>
          <p:nvPr/>
        </p:nvSpPr>
        <p:spPr>
          <a:xfrm>
            <a:off x="3811509" y="2466671"/>
            <a:ext cx="5752668" cy="32830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8622965" y="1239899"/>
            <a:ext cx="1314138" cy="414729"/>
          </a:xfrm>
          <a:prstGeom prst="rect">
            <a:avLst/>
          </a:prstGeom>
          <a:solidFill>
            <a:schemeClr val="bg1">
              <a:alpha val="5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 smtClean="0"/>
              <a:t>Membrankapillare</a:t>
            </a:r>
            <a:r>
              <a:rPr lang="en-GB" sz="2400" b="1" dirty="0" smtClean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ad 8"/>
          <p:cNvSpPr>
            <a:spLocks noChangeAspect="1"/>
          </p:cNvSpPr>
          <p:nvPr/>
        </p:nvSpPr>
        <p:spPr>
          <a:xfrm>
            <a:off x="8834889" y="1378857"/>
            <a:ext cx="131777" cy="131777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952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9" name="Ellipse 88"/>
          <p:cNvSpPr>
            <a:spLocks noChangeAspect="1"/>
          </p:cNvSpPr>
          <p:nvPr/>
        </p:nvSpPr>
        <p:spPr>
          <a:xfrm>
            <a:off x="3941455" y="3858760"/>
            <a:ext cx="314376" cy="3113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CO</a:t>
            </a:r>
            <a:r>
              <a:rPr lang="de-DE" sz="800" b="1" baseline="-25000" dirty="0">
                <a:solidFill>
                  <a:schemeClr val="tx1"/>
                </a:solidFill>
              </a:rPr>
              <a:t>3</a:t>
            </a:r>
            <a:r>
              <a:rPr lang="de-DE" sz="800" b="1" baseline="30000" dirty="0">
                <a:solidFill>
                  <a:schemeClr val="tx1"/>
                </a:solidFill>
              </a:rPr>
              <a:t>2-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7809986" y="479340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6660684" y="3871022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95" name="Ellipse 94"/>
          <p:cNvSpPr>
            <a:spLocks noChangeAspect="1"/>
          </p:cNvSpPr>
          <p:nvPr/>
        </p:nvSpPr>
        <p:spPr>
          <a:xfrm>
            <a:off x="7809986" y="2906655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7" name="Ellipse 96"/>
          <p:cNvSpPr>
            <a:spLocks noChangeAspect="1"/>
          </p:cNvSpPr>
          <p:nvPr/>
        </p:nvSpPr>
        <p:spPr>
          <a:xfrm>
            <a:off x="7967174" y="2920653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8" name="Ellipse 97"/>
          <p:cNvSpPr>
            <a:spLocks noChangeAspect="1"/>
          </p:cNvSpPr>
          <p:nvPr/>
        </p:nvSpPr>
        <p:spPr>
          <a:xfrm>
            <a:off x="7967174" y="2667684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9" name="Ellipse 98"/>
          <p:cNvSpPr>
            <a:spLocks noChangeAspect="1"/>
          </p:cNvSpPr>
          <p:nvPr/>
        </p:nvSpPr>
        <p:spPr>
          <a:xfrm>
            <a:off x="7967174" y="479340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00" name="Rad 99"/>
          <p:cNvSpPr>
            <a:spLocks noChangeAspect="1"/>
          </p:cNvSpPr>
          <p:nvPr/>
        </p:nvSpPr>
        <p:spPr>
          <a:xfrm>
            <a:off x="4664929" y="3296250"/>
            <a:ext cx="1440000" cy="1440000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392410" y="2533739"/>
            <a:ext cx="2218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Wasserstoffionen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verlassen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Transferlösung</a:t>
            </a:r>
            <a:r>
              <a:rPr lang="en-US" sz="2000" b="1" dirty="0"/>
              <a:t> </a:t>
            </a:r>
            <a:r>
              <a:rPr lang="en-US" sz="2000" b="1" dirty="0" smtClean="0"/>
              <a:t>und </a:t>
            </a:r>
            <a:r>
              <a:rPr lang="en-US" sz="2000" b="1" dirty="0" err="1" smtClean="0"/>
              <a:t>durchdringen</a:t>
            </a:r>
            <a:r>
              <a:rPr lang="en-US" sz="2000" b="1" dirty="0" smtClean="0"/>
              <a:t> die permeable </a:t>
            </a:r>
            <a:r>
              <a:rPr lang="en-US" sz="2000" b="1" dirty="0" err="1" smtClean="0"/>
              <a:t>Membran</a:t>
            </a:r>
            <a:r>
              <a:rPr lang="en-US" sz="2000" b="1" dirty="0" smtClean="0"/>
              <a:t>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Dort </a:t>
            </a:r>
            <a:r>
              <a:rPr lang="en-US" sz="2000" b="1" dirty="0" err="1" smtClean="0"/>
              <a:t>bilden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diese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mit</a:t>
            </a:r>
            <a:r>
              <a:rPr lang="en-US" sz="2000" b="1" dirty="0" smtClean="0"/>
              <a:t> den </a:t>
            </a:r>
            <a:r>
              <a:rPr lang="en-US" sz="2000" b="1" dirty="0" err="1" smtClean="0"/>
              <a:t>Karbonaten</a:t>
            </a:r>
            <a:r>
              <a:rPr lang="en-US" sz="2000" b="1" dirty="0" smtClean="0"/>
              <a:t> in der </a:t>
            </a:r>
            <a:r>
              <a:rPr lang="en-US" sz="2000" b="1" dirty="0" err="1" smtClean="0"/>
              <a:t>mobilen</a:t>
            </a:r>
            <a:r>
              <a:rPr lang="en-US" sz="2000" b="1" dirty="0" smtClean="0"/>
              <a:t> Phase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3 .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91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30599 0.00764 " pathEditMode="relative" rAng="0" ptsTypes="AA">
                                      <p:cBhvr>
                                        <p:cTn id="13" dur="14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3.75E-6 -4.07407E-6 L -0.30026 0.00394 " pathEditMode="relative" rAng="0" ptsTypes="AA">
                                      <p:cBhvr>
                                        <p:cTn id="21" dur="14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75E-6 2.22222E-6 L -0.27383 0.00023 " pathEditMode="relative" rAng="0" ptsTypes="AA">
                                      <p:cBhvr>
                                        <p:cTn id="29" dur="14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3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4.375E-6 2.22222E-6 L -0.11342 0.00069 " pathEditMode="relative" rAng="0" ptsTypes="AA">
                                      <p:cBhvr>
                                        <p:cTn id="37" dur="59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4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4.375E-6 2.22222E-6 L -0.11172 0.00139 " pathEditMode="relative" rAng="0" ptsTypes="AA">
                                      <p:cBhvr>
                                        <p:cTn id="42" dur="59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8" presetClass="path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Motion origin="layout" path="M -0.11172 0.00139 L -0.14974 -0.02847 C -0.15821 -0.03472 -0.16303 -0.04398 -0.16303 -0.05347 C -0.16303 -0.06435 -0.15821 -0.07315 -0.14974 -0.0794 L -0.11172 -0.10834 " pathEditMode="relative" rAng="0" ptsTypes="AAAAA">
                                      <p:cBhvr>
                                        <p:cTn id="44" dur="6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5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1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8" presetClass="path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Motion origin="layout" path="M -0.11341 0.0007 L -0.15273 0.02986 C -0.16158 0.03588 -0.16653 0.04514 -0.16653 0.05463 C -0.16653 0.06528 -0.16158 0.07408 -0.15273 0.08009 L -0.11341 0.1088 " pathEditMode="relative" rAng="0" ptsTypes="AAAAA">
                                      <p:cBhvr>
                                        <p:cTn id="49" dur="6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3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animMotion origin="layout" path="M 2.08333E-6 3.33333E-6 L 0.21159 0.00185 " pathEditMode="relative" rAng="0" ptsTypes="AA">
                                      <p:cBhvr>
                                        <p:cTn id="57" dur="6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-4.79167E-6 2.96296E-6 L 0.12214 -0.00371 " pathEditMode="relative" rAng="0" ptsTypes="AA">
                                      <p:cBhvr>
                                        <p:cTn id="71" dur="29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18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2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89" grpId="3" animBg="1"/>
      <p:bldP spid="92" grpId="0" animBg="1"/>
      <p:bldP spid="92" grpId="1" animBg="1"/>
      <p:bldP spid="92" grpId="2" animBg="1"/>
      <p:bldP spid="92" grpId="3" animBg="1"/>
      <p:bldP spid="92" grpId="4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5" grpId="3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4" grpId="0"/>
      <p:bldP spid="2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509" y="2551053"/>
            <a:ext cx="5332491" cy="297344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643995" y="2466000"/>
            <a:ext cx="5752668" cy="32830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5344"/>
            <a:ext cx="2325151" cy="1285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/>
              <a:t>Wie</a:t>
            </a:r>
            <a:r>
              <a:rPr lang="en-GB" sz="2400" b="1" dirty="0"/>
              <a:t> die </a:t>
            </a:r>
            <a:r>
              <a:rPr lang="en-GB" sz="2400" b="1" dirty="0" err="1" smtClean="0"/>
              <a:t>Membrankapillare</a:t>
            </a:r>
            <a:r>
              <a:rPr lang="en-GB" sz="2400" b="1" dirty="0" smtClean="0"/>
              <a:t> </a:t>
            </a:r>
            <a:r>
              <a:rPr lang="en-GB" sz="2400" b="1" dirty="0" err="1"/>
              <a:t>arbeitet</a:t>
            </a:r>
            <a:endParaRPr lang="en-GB" sz="2400" dirty="0"/>
          </a:p>
          <a:p>
            <a:pPr algn="ctr">
              <a:spcAft>
                <a:spcPts val="600"/>
              </a:spcAft>
            </a:pP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ad 36"/>
          <p:cNvSpPr>
            <a:spLocks noChangeAspect="1"/>
          </p:cNvSpPr>
          <p:nvPr/>
        </p:nvSpPr>
        <p:spPr>
          <a:xfrm>
            <a:off x="4664929" y="3297024"/>
            <a:ext cx="1440000" cy="1440000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622965" y="1239899"/>
            <a:ext cx="1314138" cy="414729"/>
          </a:xfrm>
          <a:prstGeom prst="rect">
            <a:avLst/>
          </a:prstGeom>
          <a:solidFill>
            <a:schemeClr val="bg1">
              <a:alpha val="5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ad 14"/>
          <p:cNvSpPr>
            <a:spLocks noChangeAspect="1"/>
          </p:cNvSpPr>
          <p:nvPr/>
        </p:nvSpPr>
        <p:spPr>
          <a:xfrm>
            <a:off x="8834400" y="1378800"/>
            <a:ext cx="131777" cy="131777"/>
          </a:xfrm>
          <a:prstGeom prst="donut">
            <a:avLst/>
          </a:prstGeom>
          <a:solidFill>
            <a:schemeClr val="accent1"/>
          </a:solidFill>
          <a:scene3d>
            <a:camera prst="orthographicFront">
              <a:rot lat="0" lon="3300000" rev="0"/>
            </a:camera>
            <a:lightRig rig="threePt" dir="t"/>
          </a:scene3d>
          <a:sp3d prstMaterial="clear">
            <a:bevelT w="0" h="952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4577597" y="2315446"/>
            <a:ext cx="4124763" cy="3270528"/>
            <a:chOff x="4577597" y="2315446"/>
            <a:chExt cx="4124763" cy="3270528"/>
          </a:xfrm>
        </p:grpSpPr>
        <p:sp>
          <p:nvSpPr>
            <p:cNvPr id="54" name="Rechteck 53"/>
            <p:cNvSpPr/>
            <p:nvPr/>
          </p:nvSpPr>
          <p:spPr>
            <a:xfrm>
              <a:off x="4577597" y="2315446"/>
              <a:ext cx="4124763" cy="3270528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5761358" y="2333286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6932994" y="2334900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8115396" y="2334367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6347429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7523974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4" name="Gerader Verbinder 63"/>
            <p:cNvCxnSpPr/>
            <p:nvPr/>
          </p:nvCxnSpPr>
          <p:spPr>
            <a:xfrm>
              <a:off x="8696197" y="2534023"/>
              <a:ext cx="0" cy="33678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>
              <a:off x="4578065" y="5219419"/>
              <a:ext cx="0" cy="338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hteck 65"/>
            <p:cNvSpPr/>
            <p:nvPr/>
          </p:nvSpPr>
          <p:spPr>
            <a:xfrm>
              <a:off x="5166000" y="2958355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0" name="Rechteck 59"/>
          <p:cNvSpPr/>
          <p:nvPr/>
        </p:nvSpPr>
        <p:spPr>
          <a:xfrm>
            <a:off x="4474723" y="2216109"/>
            <a:ext cx="4329948" cy="34261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0348"/>
            <a:ext cx="2325151" cy="1285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395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smtClean="0"/>
              <a:t>Regeneration der </a:t>
            </a:r>
            <a:r>
              <a:rPr lang="en-GB" sz="2400" b="1" dirty="0" err="1" smtClean="0"/>
              <a:t>Transferlösung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cxnSp>
        <p:nvCxnSpPr>
          <p:cNvPr id="36" name="Gerade Verbindung mit Pfeil 35"/>
          <p:cNvCxnSpPr/>
          <p:nvPr/>
        </p:nvCxnSpPr>
        <p:spPr>
          <a:xfrm flipH="1">
            <a:off x="8702358" y="1606609"/>
            <a:ext cx="475826" cy="703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>
            <a:spLocks noChangeAspect="1"/>
          </p:cNvSpPr>
          <p:nvPr/>
        </p:nvSpPr>
        <p:spPr>
          <a:xfrm>
            <a:off x="5190813" y="2853620"/>
            <a:ext cx="2160000" cy="2160000"/>
          </a:xfrm>
          <a:prstGeom prst="ellipse">
            <a:avLst/>
          </a:prstGeom>
          <a:blipFill dpi="0" rotWithShape="1">
            <a:blip r:embed="rId5"/>
            <a:srcRect/>
            <a:tile tx="0" ty="0" sx="10000" sy="10000" flip="none" algn="tl"/>
          </a:blipFill>
          <a:ln>
            <a:noFill/>
          </a:ln>
          <a:effectLst>
            <a:softEdge rad="0"/>
          </a:effectLst>
          <a:scene3d>
            <a:camera prst="orthographicFront">
              <a:rot lat="0" lon="1200001" rev="0"/>
            </a:camera>
            <a:lightRig rig="twoPt" dir="t"/>
          </a:scene3d>
          <a:sp3d prstMaterial="metal">
            <a:bevelT w="1079500" h="1079500"/>
            <a:bevelB w="1079500" h="1079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6529367" y="328206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7232797" y="336742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5632142" y="3652736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5908571" y="313584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6462073" y="3777921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5937883" y="448245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6462073" y="465696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6995393" y="4438204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7262191" y="4069992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6872741" y="3914294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6281033" y="2934386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5740932" y="4169146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6821163" y="2970665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6111602" y="349818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" name="Ellipse 55"/>
          <p:cNvSpPr>
            <a:spLocks noChangeAspect="1"/>
          </p:cNvSpPr>
          <p:nvPr/>
        </p:nvSpPr>
        <p:spPr>
          <a:xfrm>
            <a:off x="6455139" y="425784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6134255" y="3990319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67" name="Gruppieren 66"/>
          <p:cNvGrpSpPr>
            <a:grpSpLocks noChangeAspect="1"/>
          </p:cNvGrpSpPr>
          <p:nvPr/>
        </p:nvGrpSpPr>
        <p:grpSpPr>
          <a:xfrm>
            <a:off x="8590410" y="766014"/>
            <a:ext cx="1413002" cy="1120372"/>
            <a:chOff x="4577597" y="2315446"/>
            <a:chExt cx="4124763" cy="3270528"/>
          </a:xfrm>
        </p:grpSpPr>
        <p:sp>
          <p:nvSpPr>
            <p:cNvPr id="68" name="Rechteck 67"/>
            <p:cNvSpPr/>
            <p:nvPr/>
          </p:nvSpPr>
          <p:spPr>
            <a:xfrm>
              <a:off x="4577597" y="2315446"/>
              <a:ext cx="4124763" cy="3270528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5761358" y="2333286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6932994" y="2334900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8115396" y="2334367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6347429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7523974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4" name="Gerader Verbinder 73"/>
            <p:cNvCxnSpPr/>
            <p:nvPr/>
          </p:nvCxnSpPr>
          <p:spPr>
            <a:xfrm>
              <a:off x="8696197" y="2534023"/>
              <a:ext cx="0" cy="33678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/>
            <p:cNvCxnSpPr/>
            <p:nvPr/>
          </p:nvCxnSpPr>
          <p:spPr>
            <a:xfrm>
              <a:off x="4578065" y="5219419"/>
              <a:ext cx="0" cy="338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hteck 75"/>
            <p:cNvSpPr/>
            <p:nvPr/>
          </p:nvSpPr>
          <p:spPr>
            <a:xfrm>
              <a:off x="5166000" y="2958355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3" name="Rechteck 62"/>
          <p:cNvSpPr/>
          <p:nvPr/>
        </p:nvSpPr>
        <p:spPr>
          <a:xfrm>
            <a:off x="8589922" y="767465"/>
            <a:ext cx="1410928" cy="1118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9178184" y="2258112"/>
            <a:ext cx="2731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Die </a:t>
            </a:r>
            <a:r>
              <a:rPr lang="en-US" sz="2000" b="1" dirty="0" err="1" smtClean="0"/>
              <a:t>Ionenaustauschkammer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gefüllt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Austauschkationen-partikeln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78" name="Textfeld 77"/>
          <p:cNvSpPr txBox="1"/>
          <p:nvPr/>
        </p:nvSpPr>
        <p:spPr>
          <a:xfrm>
            <a:off x="9196695" y="4037562"/>
            <a:ext cx="2600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Wenn</a:t>
            </a:r>
            <a:r>
              <a:rPr lang="en-US" sz="2000" b="1" dirty="0" smtClean="0"/>
              <a:t> das Harz </a:t>
            </a:r>
            <a:r>
              <a:rPr lang="en-US" sz="2000" b="1" dirty="0" err="1" smtClean="0"/>
              <a:t>neu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regeneriert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Partikeloberfläche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Wasserstoffionen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belegt</a:t>
            </a:r>
            <a:r>
              <a:rPr lang="en-U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8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6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6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5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5" grpId="0"/>
      <p:bldP spid="25" grpId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7" grpId="0" animBg="1"/>
      <p:bldP spid="63" grpId="0" animBg="1"/>
      <p:bldP spid="63" grpId="1" animBg="1"/>
      <p:bldP spid="77" grpId="0"/>
      <p:bldP spid="77" grpId="1"/>
      <p:bldP spid="78" grpId="0"/>
      <p:bldP spid="7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>
            <a:grpSpLocks noChangeAspect="1"/>
          </p:cNvGrpSpPr>
          <p:nvPr/>
        </p:nvGrpSpPr>
        <p:grpSpPr>
          <a:xfrm>
            <a:off x="4577597" y="2315446"/>
            <a:ext cx="4124763" cy="3270528"/>
            <a:chOff x="4577597" y="2315446"/>
            <a:chExt cx="4124763" cy="3270528"/>
          </a:xfrm>
        </p:grpSpPr>
        <p:sp>
          <p:nvSpPr>
            <p:cNvPr id="59" name="Rechteck 58"/>
            <p:cNvSpPr/>
            <p:nvPr/>
          </p:nvSpPr>
          <p:spPr>
            <a:xfrm>
              <a:off x="4577597" y="2315446"/>
              <a:ext cx="4124763" cy="3270528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5761358" y="2333286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6932994" y="2334900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8115396" y="2334367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6347429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7523974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6" name="Gerader Verbinder 65"/>
            <p:cNvCxnSpPr/>
            <p:nvPr/>
          </p:nvCxnSpPr>
          <p:spPr>
            <a:xfrm>
              <a:off x="8696197" y="2534023"/>
              <a:ext cx="0" cy="33678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4578065" y="5219419"/>
              <a:ext cx="0" cy="338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hteck 67"/>
            <p:cNvSpPr/>
            <p:nvPr/>
          </p:nvSpPr>
          <p:spPr>
            <a:xfrm>
              <a:off x="5166000" y="2958355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0" name="Rechteck 59"/>
          <p:cNvSpPr/>
          <p:nvPr/>
        </p:nvSpPr>
        <p:spPr>
          <a:xfrm>
            <a:off x="4474723" y="2216109"/>
            <a:ext cx="4329948" cy="34261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3815" y="770348"/>
            <a:ext cx="2325151" cy="1285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395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Regeneration der </a:t>
            </a:r>
            <a:r>
              <a:rPr lang="en-GB" sz="2400" b="1" dirty="0" err="1"/>
              <a:t>Transferlösung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36" name="Ellipse 35"/>
          <p:cNvSpPr>
            <a:spLocks noChangeAspect="1"/>
          </p:cNvSpPr>
          <p:nvPr/>
        </p:nvSpPr>
        <p:spPr>
          <a:xfrm>
            <a:off x="5190813" y="2853620"/>
            <a:ext cx="2160000" cy="2160000"/>
          </a:xfrm>
          <a:prstGeom prst="ellipse">
            <a:avLst/>
          </a:prstGeom>
          <a:blipFill dpi="0" rotWithShape="1">
            <a:blip r:embed="rId5"/>
            <a:srcRect/>
            <a:tile tx="0" ty="0" sx="10000" sy="10000" flip="none" algn="tl"/>
          </a:blipFill>
          <a:ln>
            <a:noFill/>
          </a:ln>
          <a:effectLst>
            <a:softEdge rad="0"/>
          </a:effectLst>
          <a:scene3d>
            <a:camera prst="orthographicFront">
              <a:rot lat="0" lon="1200001" rev="0"/>
            </a:camera>
            <a:lightRig rig="twoPt" dir="t"/>
          </a:scene3d>
          <a:sp3d prstMaterial="metal">
            <a:bevelT w="1079500" h="1079500"/>
            <a:bevelB w="1079500" h="1079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00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6529367" y="328206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7232797" y="336742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5632142" y="3652736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5908571" y="313584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6462073" y="3777921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5937883" y="448245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6462073" y="465696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6995393" y="4438204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7262191" y="4069992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6872741" y="3914294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6281033" y="2934386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5740932" y="4169146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6821163" y="2970665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5147014" y="3132679"/>
            <a:ext cx="314376" cy="311395"/>
          </a:xfrm>
          <a:prstGeom prst="ellipse">
            <a:avLst/>
          </a:prstGeom>
          <a:solidFill>
            <a:srgbClr val="93C57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Na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6111602" y="3498180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4" name="Ellipse 53"/>
          <p:cNvSpPr>
            <a:spLocks noChangeAspect="1"/>
          </p:cNvSpPr>
          <p:nvPr/>
        </p:nvSpPr>
        <p:spPr>
          <a:xfrm>
            <a:off x="4937760" y="3796996"/>
            <a:ext cx="314376" cy="311395"/>
          </a:xfrm>
          <a:prstGeom prst="ellipse">
            <a:avLst/>
          </a:prstGeom>
          <a:solidFill>
            <a:srgbClr val="93C57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Na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5" name="Ellipse 54"/>
          <p:cNvSpPr>
            <a:spLocks noChangeAspect="1"/>
          </p:cNvSpPr>
          <p:nvPr/>
        </p:nvSpPr>
        <p:spPr>
          <a:xfrm>
            <a:off x="4966743" y="4448668"/>
            <a:ext cx="314376" cy="311395"/>
          </a:xfrm>
          <a:prstGeom prst="ellipse">
            <a:avLst/>
          </a:prstGeom>
          <a:solidFill>
            <a:srgbClr val="93C571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Na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" name="Ellipse 55"/>
          <p:cNvSpPr>
            <a:spLocks noChangeAspect="1"/>
          </p:cNvSpPr>
          <p:nvPr/>
        </p:nvSpPr>
        <p:spPr>
          <a:xfrm>
            <a:off x="6455139" y="4257848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7" name="Ellipse 56"/>
          <p:cNvSpPr>
            <a:spLocks noChangeAspect="1"/>
          </p:cNvSpPr>
          <p:nvPr/>
        </p:nvSpPr>
        <p:spPr>
          <a:xfrm>
            <a:off x="6134255" y="3990319"/>
            <a:ext cx="314376" cy="3113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H</a:t>
            </a:r>
            <a:r>
              <a:rPr lang="de-DE" sz="800" b="1" baseline="300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69" name="Gruppieren 68"/>
          <p:cNvGrpSpPr>
            <a:grpSpLocks noChangeAspect="1"/>
          </p:cNvGrpSpPr>
          <p:nvPr/>
        </p:nvGrpSpPr>
        <p:grpSpPr>
          <a:xfrm>
            <a:off x="8590410" y="766014"/>
            <a:ext cx="1413002" cy="1120372"/>
            <a:chOff x="4577597" y="2315446"/>
            <a:chExt cx="4124763" cy="3270528"/>
          </a:xfrm>
        </p:grpSpPr>
        <p:sp>
          <p:nvSpPr>
            <p:cNvPr id="70" name="Rechteck 69"/>
            <p:cNvSpPr/>
            <p:nvPr/>
          </p:nvSpPr>
          <p:spPr>
            <a:xfrm>
              <a:off x="4577597" y="2315446"/>
              <a:ext cx="4124763" cy="3270528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5761358" y="2333286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6932994" y="2334900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8115396" y="2334367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6347429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7523974" y="2958355"/>
              <a:ext cx="37812" cy="2619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" name="Gerader Verbinder 75"/>
            <p:cNvCxnSpPr/>
            <p:nvPr/>
          </p:nvCxnSpPr>
          <p:spPr>
            <a:xfrm>
              <a:off x="8696197" y="2534023"/>
              <a:ext cx="0" cy="33678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/>
            <p:cNvCxnSpPr/>
            <p:nvPr/>
          </p:nvCxnSpPr>
          <p:spPr>
            <a:xfrm>
              <a:off x="4578065" y="5219419"/>
              <a:ext cx="0" cy="338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hteck 77"/>
            <p:cNvSpPr/>
            <p:nvPr/>
          </p:nvSpPr>
          <p:spPr>
            <a:xfrm>
              <a:off x="5166000" y="2958355"/>
              <a:ext cx="37812" cy="26197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9" name="Textfeld 78"/>
          <p:cNvSpPr txBox="1"/>
          <p:nvPr/>
        </p:nvSpPr>
        <p:spPr>
          <a:xfrm>
            <a:off x="4470699" y="5730673"/>
            <a:ext cx="6789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Über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Transferlösung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transportierte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Natriumkationen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werden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durch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Austauscher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gebundenen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Wasserstoffionen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ausgetauscht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9094676" y="2383200"/>
            <a:ext cx="2701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Die </a:t>
            </a:r>
            <a:r>
              <a:rPr lang="en-US" sz="2000" b="1" dirty="0" err="1" smtClean="0"/>
              <a:t>regenerierte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Transferlösung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fließt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zurück</a:t>
            </a:r>
            <a:r>
              <a:rPr lang="en-US" sz="2000" b="1" dirty="0" smtClean="0"/>
              <a:t> in die </a:t>
            </a:r>
            <a:r>
              <a:rPr lang="en-US" sz="2000" b="1" dirty="0" err="1" smtClean="0"/>
              <a:t>Suppressionskammer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für</a:t>
            </a:r>
            <a:r>
              <a:rPr lang="en-US" sz="2000" b="1" dirty="0" smtClean="0"/>
              <a:t> den </a:t>
            </a:r>
            <a:r>
              <a:rPr lang="en-US" sz="2000" b="1" dirty="0" err="1" smtClean="0"/>
              <a:t>nächsten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Zyklus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cxnSp>
        <p:nvCxnSpPr>
          <p:cNvPr id="81" name="Gerader Verbinder 80"/>
          <p:cNvCxnSpPr/>
          <p:nvPr/>
        </p:nvCxnSpPr>
        <p:spPr>
          <a:xfrm>
            <a:off x="4316819" y="5382959"/>
            <a:ext cx="463306" cy="0"/>
          </a:xfrm>
          <a:prstGeom prst="line">
            <a:avLst/>
          </a:prstGeom>
          <a:ln w="635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8532620" y="2696466"/>
            <a:ext cx="463306" cy="0"/>
          </a:xfrm>
          <a:prstGeom prst="line">
            <a:avLst/>
          </a:prstGeom>
          <a:ln w="63500">
            <a:solidFill>
              <a:srgbClr val="5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7096 0.04745 " pathEditMode="relative" rAng="0" ptsTypes="AA">
                                      <p:cBhvr>
                                        <p:cTn id="17" dur="4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36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1.11111E-6 L 0.09245 0.01597 " pathEditMode="relative" rAng="0" ptsTypes="AA">
                                      <p:cBhvr>
                                        <p:cTn id="22" dur="4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7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5E-6 3.7037E-6 L 0.11524 -0.02431 " pathEditMode="relative" rAng="0" ptsTypes="AA">
                                      <p:cBhvr>
                                        <p:cTn id="27" dur="5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-12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0833E-6 -3.7037E-7 L 0.14427 -0.00347 " pathEditMode="relative" rAng="0" ptsTypes="AA">
                                      <p:cBhvr>
                                        <p:cTn id="29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4.375E-6 3.7037E-7 L 0.14427 -0.00347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2.29167E-6 1.48148E-6 L 0.1181 -0.00301 " pathEditMode="relative" rAng="0" ptsTypes="AA">
                                      <p:cBhvr>
                                        <p:cTn id="39" dur="6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95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95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2" grpId="2" animBg="1"/>
      <p:bldP spid="53" grpId="0" animBg="1"/>
      <p:bldP spid="53" grpId="1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79" grpId="0"/>
      <p:bldP spid="79" grpId="1"/>
      <p:bldP spid="80" grpId="0"/>
      <p:bldP spid="8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012" y="1395567"/>
            <a:ext cx="316763" cy="29590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173" y="690750"/>
            <a:ext cx="1560701" cy="145791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738137" y="2619408"/>
            <a:ext cx="4290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Innerhalb des Leitfähigkeitsdetektors, nahe des Ausgangs der semipermeablen Membran, sitzt die Leitfähigkeitsmesszelle.</a:t>
            </a:r>
            <a:endParaRPr lang="de-DE" sz="2000" b="1" dirty="0"/>
          </a:p>
        </p:txBody>
      </p:sp>
      <p:cxnSp>
        <p:nvCxnSpPr>
          <p:cNvPr id="19" name="Gerade Verbindung mit Pfeil 18"/>
          <p:cNvCxnSpPr>
            <a:stCxn id="18" idx="0"/>
          </p:cNvCxnSpPr>
          <p:nvPr/>
        </p:nvCxnSpPr>
        <p:spPr>
          <a:xfrm flipH="1" flipV="1">
            <a:off x="5057776" y="1762126"/>
            <a:ext cx="825678" cy="857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0.34167 2.77556E-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173" y="690750"/>
            <a:ext cx="1560701" cy="145791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982656" y="3423806"/>
            <a:ext cx="3105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Leitfähigkeitsmesszelle besteht aus zwei sich gegenüberliegenden Elektroden.</a:t>
            </a:r>
          </a:p>
          <a:p>
            <a:endParaRPr lang="en-US" sz="2000" b="1" dirty="0"/>
          </a:p>
        </p:txBody>
      </p:sp>
      <p:cxnSp>
        <p:nvCxnSpPr>
          <p:cNvPr id="19" name="Gerade Verbindung mit Pfeil 18"/>
          <p:cNvCxnSpPr>
            <a:stCxn id="18" idx="1"/>
          </p:cNvCxnSpPr>
          <p:nvPr/>
        </p:nvCxnSpPr>
        <p:spPr>
          <a:xfrm flipH="1" flipV="1">
            <a:off x="6848476" y="3914777"/>
            <a:ext cx="1134180" cy="324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4852644" y="2639469"/>
            <a:ext cx="1800000" cy="2970000"/>
            <a:chOff x="4852644" y="2639469"/>
            <a:chExt cx="1800000" cy="297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5482644" y="3035681"/>
              <a:ext cx="540000" cy="54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4852644" y="2639469"/>
              <a:ext cx="1800000" cy="180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4852644" y="3539469"/>
              <a:ext cx="1800000" cy="180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5482644" y="5069469"/>
              <a:ext cx="540000" cy="54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99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173" y="690750"/>
            <a:ext cx="1560701" cy="145791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982655" y="3248702"/>
            <a:ext cx="3252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Zwischen</a:t>
            </a:r>
            <a:r>
              <a:rPr lang="en-US" sz="2000" b="1" dirty="0" smtClean="0"/>
              <a:t> den </a:t>
            </a:r>
            <a:r>
              <a:rPr lang="en-US" sz="2000" b="1" dirty="0" err="1" smtClean="0"/>
              <a:t>beiden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Elektroden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läuft</a:t>
            </a:r>
            <a:r>
              <a:rPr lang="en-US" sz="2000" b="1" dirty="0" smtClean="0"/>
              <a:t> die mobile Phase </a:t>
            </a:r>
            <a:r>
              <a:rPr lang="en-US" sz="2000" b="1" dirty="0" err="1" smtClean="0"/>
              <a:t>inklusive</a:t>
            </a:r>
            <a:r>
              <a:rPr lang="en-US" sz="2000" b="1" dirty="0" smtClean="0"/>
              <a:t> der </a:t>
            </a:r>
            <a:r>
              <a:rPr lang="en-US" sz="2000" b="1" dirty="0" err="1" smtClean="0"/>
              <a:t>Anionen</a:t>
            </a:r>
            <a:r>
              <a:rPr lang="en-US" sz="2000" b="1" dirty="0" smtClean="0"/>
              <a:t> und der </a:t>
            </a:r>
            <a:r>
              <a:rPr lang="en-US" sz="2000" b="1" dirty="0" err="1" smtClean="0"/>
              <a:t>Puffersalze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852644" y="2639469"/>
            <a:ext cx="1800000" cy="2970000"/>
            <a:chOff x="4852644" y="2639469"/>
            <a:chExt cx="1800000" cy="297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5482644" y="3035681"/>
              <a:ext cx="540000" cy="54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4852644" y="2639469"/>
              <a:ext cx="1800000" cy="180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4852644" y="3539469"/>
              <a:ext cx="1800000" cy="180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5482644" y="5069469"/>
              <a:ext cx="540000" cy="54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Pfeil nach rechts 1"/>
          <p:cNvSpPr/>
          <p:nvPr/>
        </p:nvSpPr>
        <p:spPr>
          <a:xfrm>
            <a:off x="4559860" y="3750642"/>
            <a:ext cx="2385567" cy="540000"/>
          </a:xfrm>
          <a:prstGeom prst="rightArrow">
            <a:avLst>
              <a:gd name="adj1" fmla="val 49437"/>
              <a:gd name="adj2" fmla="val 73042"/>
            </a:avLst>
          </a:prstGeom>
          <a:solidFill>
            <a:srgbClr val="68F5FC"/>
          </a:solidFill>
          <a:ln>
            <a:noFill/>
          </a:ln>
          <a:scene3d>
            <a:camera prst="orthographicFront">
              <a:rot lat="3899984" lon="0" rev="0"/>
            </a:camera>
            <a:lightRig rig="harsh" dir="t"/>
          </a:scene3d>
          <a:sp3d prstMaterial="metal">
            <a:bevelT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7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 animBg="1"/>
      <p:bldP spid="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2099"/>
            <a:ext cx="2590117" cy="1112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173" y="690750"/>
            <a:ext cx="1560701" cy="145791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321411" y="4646343"/>
            <a:ext cx="35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Wenn Anionen die Elektroden passieren, ändert sich die Leitfähigkeit der mobilen Phase und ein elektrisches Signal wird gemessen.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852644" y="2639469"/>
            <a:ext cx="1800000" cy="2970000"/>
            <a:chOff x="4852644" y="2639469"/>
            <a:chExt cx="1800000" cy="2970000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5482644" y="3035681"/>
              <a:ext cx="540000" cy="54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4852644" y="2639469"/>
              <a:ext cx="1800000" cy="180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4852644" y="3539469"/>
              <a:ext cx="1800000" cy="180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133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5482644" y="5069469"/>
              <a:ext cx="540000" cy="540000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scene3d>
              <a:camera prst="orthographicFront">
                <a:rot lat="4800002" lon="0" rev="0"/>
              </a:camera>
              <a:lightRig rig="flood" dir="t"/>
            </a:scene3d>
            <a:sp3d prstMaterial="metal">
              <a:bevelT w="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/>
          <p:cNvSpPr/>
          <p:nvPr/>
        </p:nvSpPr>
        <p:spPr>
          <a:xfrm>
            <a:off x="8142482" y="3283212"/>
            <a:ext cx="1553016" cy="12488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Kreis 19"/>
          <p:cNvSpPr>
            <a:spLocks noChangeAspect="1"/>
          </p:cNvSpPr>
          <p:nvPr/>
        </p:nvSpPr>
        <p:spPr>
          <a:xfrm rot="10800000">
            <a:off x="8333605" y="3298257"/>
            <a:ext cx="1170770" cy="1170770"/>
          </a:xfrm>
          <a:prstGeom prst="pie">
            <a:avLst>
              <a:gd name="adj1" fmla="val 0"/>
              <a:gd name="adj2" fmla="val 107857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21" name="Gerader Verbinder 20"/>
          <p:cNvCxnSpPr/>
          <p:nvPr/>
        </p:nvCxnSpPr>
        <p:spPr>
          <a:xfrm rot="-2700000">
            <a:off x="8918990" y="3367625"/>
            <a:ext cx="0" cy="1080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8186755" y="3888989"/>
            <a:ext cx="1462088" cy="627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4491613" y="3751926"/>
            <a:ext cx="314376" cy="311395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F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5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17891 -0.00255 " pathEditMode="relative" rAng="0" ptsTypes="AA">
                                      <p:cBhvr>
                                        <p:cTn id="26" dur="4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autoRev="1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5400000">
                                      <p:cBhvr>
                                        <p:cTn id="31" dur="192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35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7" grpId="0" animBg="1"/>
      <p:bldP spid="17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/>
          <p:cNvSpPr/>
          <p:nvPr/>
        </p:nvSpPr>
        <p:spPr>
          <a:xfrm>
            <a:off x="8066506" y="2958058"/>
            <a:ext cx="2766594" cy="2130838"/>
          </a:xfrm>
          <a:custGeom>
            <a:avLst/>
            <a:gdLst>
              <a:gd name="connsiteX0" fmla="*/ 0 w 10354858"/>
              <a:gd name="connsiteY0" fmla="*/ 5544230 h 5666444"/>
              <a:gd name="connsiteX1" fmla="*/ 2393343 w 10354858"/>
              <a:gd name="connsiteY1" fmla="*/ 5520377 h 5666444"/>
              <a:gd name="connsiteX2" fmla="*/ 2584174 w 10354858"/>
              <a:gd name="connsiteY2" fmla="*/ 5520377 h 5666444"/>
              <a:gd name="connsiteX3" fmla="*/ 2759103 w 10354858"/>
              <a:gd name="connsiteY3" fmla="*/ 5480620 h 5666444"/>
              <a:gd name="connsiteX4" fmla="*/ 2830665 w 10354858"/>
              <a:gd name="connsiteY4" fmla="*/ 5385204 h 5666444"/>
              <a:gd name="connsiteX5" fmla="*/ 2926080 w 10354858"/>
              <a:gd name="connsiteY5" fmla="*/ 5098957 h 5666444"/>
              <a:gd name="connsiteX6" fmla="*/ 3013545 w 10354858"/>
              <a:gd name="connsiteY6" fmla="*/ 4391291 h 5666444"/>
              <a:gd name="connsiteX7" fmla="*/ 3061252 w 10354858"/>
              <a:gd name="connsiteY7" fmla="*/ 3802895 h 5666444"/>
              <a:gd name="connsiteX8" fmla="*/ 3101009 w 10354858"/>
              <a:gd name="connsiteY8" fmla="*/ 3095229 h 5666444"/>
              <a:gd name="connsiteX9" fmla="*/ 3124863 w 10354858"/>
              <a:gd name="connsiteY9" fmla="*/ 2761274 h 5666444"/>
              <a:gd name="connsiteX10" fmla="*/ 3132814 w 10354858"/>
              <a:gd name="connsiteY10" fmla="*/ 2594297 h 5666444"/>
              <a:gd name="connsiteX11" fmla="*/ 3148717 w 10354858"/>
              <a:gd name="connsiteY11" fmla="*/ 2546589 h 5666444"/>
              <a:gd name="connsiteX12" fmla="*/ 3164619 w 10354858"/>
              <a:gd name="connsiteY12" fmla="*/ 2498881 h 5666444"/>
              <a:gd name="connsiteX13" fmla="*/ 3164619 w 10354858"/>
              <a:gd name="connsiteY13" fmla="*/ 2498881 h 5666444"/>
              <a:gd name="connsiteX14" fmla="*/ 3196425 w 10354858"/>
              <a:gd name="connsiteY14" fmla="*/ 2530686 h 5666444"/>
              <a:gd name="connsiteX15" fmla="*/ 3267986 w 10354858"/>
              <a:gd name="connsiteY15" fmla="*/ 3270157 h 5666444"/>
              <a:gd name="connsiteX16" fmla="*/ 3379305 w 10354858"/>
              <a:gd name="connsiteY16" fmla="*/ 4351535 h 5666444"/>
              <a:gd name="connsiteX17" fmla="*/ 3506525 w 10354858"/>
              <a:gd name="connsiteY17" fmla="*/ 5138714 h 5666444"/>
              <a:gd name="connsiteX18" fmla="*/ 3617844 w 10354858"/>
              <a:gd name="connsiteY18" fmla="*/ 5432912 h 5666444"/>
              <a:gd name="connsiteX19" fmla="*/ 3824578 w 10354858"/>
              <a:gd name="connsiteY19" fmla="*/ 5623743 h 5666444"/>
              <a:gd name="connsiteX20" fmla="*/ 4055165 w 10354858"/>
              <a:gd name="connsiteY20" fmla="*/ 5663500 h 5666444"/>
              <a:gd name="connsiteX21" fmla="*/ 4397071 w 10354858"/>
              <a:gd name="connsiteY21" fmla="*/ 5663500 h 5666444"/>
              <a:gd name="connsiteX22" fmla="*/ 5677231 w 10354858"/>
              <a:gd name="connsiteY22" fmla="*/ 5655549 h 5666444"/>
              <a:gd name="connsiteX23" fmla="*/ 6361044 w 10354858"/>
              <a:gd name="connsiteY23" fmla="*/ 5607841 h 5666444"/>
              <a:gd name="connsiteX24" fmla="*/ 6631388 w 10354858"/>
              <a:gd name="connsiteY24" fmla="*/ 5488571 h 5666444"/>
              <a:gd name="connsiteX25" fmla="*/ 6726804 w 10354858"/>
              <a:gd name="connsiteY25" fmla="*/ 5337497 h 5666444"/>
              <a:gd name="connsiteX26" fmla="*/ 6822219 w 10354858"/>
              <a:gd name="connsiteY26" fmla="*/ 4987639 h 5666444"/>
              <a:gd name="connsiteX27" fmla="*/ 6893781 w 10354858"/>
              <a:gd name="connsiteY27" fmla="*/ 4232265 h 5666444"/>
              <a:gd name="connsiteX28" fmla="*/ 6989197 w 10354858"/>
              <a:gd name="connsiteY28" fmla="*/ 2785128 h 5666444"/>
              <a:gd name="connsiteX29" fmla="*/ 7092564 w 10354858"/>
              <a:gd name="connsiteY29" fmla="*/ 1218721 h 5666444"/>
              <a:gd name="connsiteX30" fmla="*/ 7140271 w 10354858"/>
              <a:gd name="connsiteY30" fmla="*/ 550811 h 5666444"/>
              <a:gd name="connsiteX31" fmla="*/ 7164125 w 10354858"/>
              <a:gd name="connsiteY31" fmla="*/ 296370 h 5666444"/>
              <a:gd name="connsiteX32" fmla="*/ 7187979 w 10354858"/>
              <a:gd name="connsiteY32" fmla="*/ 105538 h 5666444"/>
              <a:gd name="connsiteX33" fmla="*/ 7203882 w 10354858"/>
              <a:gd name="connsiteY33" fmla="*/ 33977 h 5666444"/>
              <a:gd name="connsiteX34" fmla="*/ 7211833 w 10354858"/>
              <a:gd name="connsiteY34" fmla="*/ 2171 h 5666444"/>
              <a:gd name="connsiteX35" fmla="*/ 7235687 w 10354858"/>
              <a:gd name="connsiteY35" fmla="*/ 33977 h 5666444"/>
              <a:gd name="connsiteX36" fmla="*/ 7291346 w 10354858"/>
              <a:gd name="connsiteY36" fmla="*/ 280467 h 5666444"/>
              <a:gd name="connsiteX37" fmla="*/ 7402665 w 10354858"/>
              <a:gd name="connsiteY37" fmla="*/ 1401601 h 5666444"/>
              <a:gd name="connsiteX38" fmla="*/ 7577593 w 10354858"/>
              <a:gd name="connsiteY38" fmla="*/ 3317865 h 5666444"/>
              <a:gd name="connsiteX39" fmla="*/ 7752522 w 10354858"/>
              <a:gd name="connsiteY39" fmla="*/ 4621879 h 5666444"/>
              <a:gd name="connsiteX40" fmla="*/ 7983110 w 10354858"/>
              <a:gd name="connsiteY40" fmla="*/ 5337497 h 5666444"/>
              <a:gd name="connsiteX41" fmla="*/ 8396578 w 10354858"/>
              <a:gd name="connsiteY41" fmla="*/ 5607841 h 5666444"/>
              <a:gd name="connsiteX42" fmla="*/ 9064487 w 10354858"/>
              <a:gd name="connsiteY42" fmla="*/ 5631695 h 5666444"/>
              <a:gd name="connsiteX43" fmla="*/ 10201524 w 10354858"/>
              <a:gd name="connsiteY43" fmla="*/ 5607841 h 5666444"/>
              <a:gd name="connsiteX44" fmla="*/ 10312842 w 10354858"/>
              <a:gd name="connsiteY44" fmla="*/ 5607841 h 566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54858" h="5666444">
                <a:moveTo>
                  <a:pt x="0" y="5544230"/>
                </a:moveTo>
                <a:lnTo>
                  <a:pt x="2393343" y="5520377"/>
                </a:lnTo>
                <a:cubicBezTo>
                  <a:pt x="2824039" y="5516401"/>
                  <a:pt x="2523214" y="5527003"/>
                  <a:pt x="2584174" y="5520377"/>
                </a:cubicBezTo>
                <a:cubicBezTo>
                  <a:pt x="2645134" y="5513751"/>
                  <a:pt x="2718021" y="5503149"/>
                  <a:pt x="2759103" y="5480620"/>
                </a:cubicBezTo>
                <a:cubicBezTo>
                  <a:pt x="2800185" y="5458091"/>
                  <a:pt x="2802835" y="5448815"/>
                  <a:pt x="2830665" y="5385204"/>
                </a:cubicBezTo>
                <a:cubicBezTo>
                  <a:pt x="2858495" y="5321593"/>
                  <a:pt x="2895600" y="5264609"/>
                  <a:pt x="2926080" y="5098957"/>
                </a:cubicBezTo>
                <a:cubicBezTo>
                  <a:pt x="2956560" y="4933305"/>
                  <a:pt x="2991016" y="4607301"/>
                  <a:pt x="3013545" y="4391291"/>
                </a:cubicBezTo>
                <a:cubicBezTo>
                  <a:pt x="3036074" y="4175281"/>
                  <a:pt x="3046675" y="4018905"/>
                  <a:pt x="3061252" y="3802895"/>
                </a:cubicBezTo>
                <a:cubicBezTo>
                  <a:pt x="3075829" y="3586885"/>
                  <a:pt x="3090407" y="3268832"/>
                  <a:pt x="3101009" y="3095229"/>
                </a:cubicBezTo>
                <a:cubicBezTo>
                  <a:pt x="3111611" y="2921625"/>
                  <a:pt x="3119562" y="2844763"/>
                  <a:pt x="3124863" y="2761274"/>
                </a:cubicBezTo>
                <a:cubicBezTo>
                  <a:pt x="3130164" y="2677785"/>
                  <a:pt x="3128838" y="2630078"/>
                  <a:pt x="3132814" y="2594297"/>
                </a:cubicBezTo>
                <a:cubicBezTo>
                  <a:pt x="3136790" y="2558516"/>
                  <a:pt x="3148717" y="2546589"/>
                  <a:pt x="3148717" y="2546589"/>
                </a:cubicBezTo>
                <a:lnTo>
                  <a:pt x="3164619" y="2498881"/>
                </a:lnTo>
                <a:lnTo>
                  <a:pt x="3164619" y="2498881"/>
                </a:lnTo>
                <a:cubicBezTo>
                  <a:pt x="3169920" y="2504182"/>
                  <a:pt x="3179197" y="2402140"/>
                  <a:pt x="3196425" y="2530686"/>
                </a:cubicBezTo>
                <a:cubicBezTo>
                  <a:pt x="3213653" y="2659232"/>
                  <a:pt x="3237506" y="2966682"/>
                  <a:pt x="3267986" y="3270157"/>
                </a:cubicBezTo>
                <a:cubicBezTo>
                  <a:pt x="3298466" y="3573632"/>
                  <a:pt x="3339549" y="4040109"/>
                  <a:pt x="3379305" y="4351535"/>
                </a:cubicBezTo>
                <a:cubicBezTo>
                  <a:pt x="3419062" y="4662961"/>
                  <a:pt x="3466769" y="4958485"/>
                  <a:pt x="3506525" y="5138714"/>
                </a:cubicBezTo>
                <a:cubicBezTo>
                  <a:pt x="3546281" y="5318943"/>
                  <a:pt x="3564835" y="5352074"/>
                  <a:pt x="3617844" y="5432912"/>
                </a:cubicBezTo>
                <a:cubicBezTo>
                  <a:pt x="3670853" y="5513750"/>
                  <a:pt x="3751691" y="5585312"/>
                  <a:pt x="3824578" y="5623743"/>
                </a:cubicBezTo>
                <a:cubicBezTo>
                  <a:pt x="3897465" y="5662174"/>
                  <a:pt x="3959750" y="5656874"/>
                  <a:pt x="4055165" y="5663500"/>
                </a:cubicBezTo>
                <a:cubicBezTo>
                  <a:pt x="4150580" y="5670126"/>
                  <a:pt x="4397071" y="5663500"/>
                  <a:pt x="4397071" y="5663500"/>
                </a:cubicBezTo>
                <a:lnTo>
                  <a:pt x="5677231" y="5655549"/>
                </a:lnTo>
                <a:cubicBezTo>
                  <a:pt x="6004560" y="5646273"/>
                  <a:pt x="6202018" y="5635671"/>
                  <a:pt x="6361044" y="5607841"/>
                </a:cubicBezTo>
                <a:cubicBezTo>
                  <a:pt x="6520070" y="5580011"/>
                  <a:pt x="6570428" y="5533628"/>
                  <a:pt x="6631388" y="5488571"/>
                </a:cubicBezTo>
                <a:cubicBezTo>
                  <a:pt x="6692348" y="5443514"/>
                  <a:pt x="6694999" y="5420986"/>
                  <a:pt x="6726804" y="5337497"/>
                </a:cubicBezTo>
                <a:cubicBezTo>
                  <a:pt x="6758609" y="5254008"/>
                  <a:pt x="6794390" y="5171844"/>
                  <a:pt x="6822219" y="4987639"/>
                </a:cubicBezTo>
                <a:cubicBezTo>
                  <a:pt x="6850048" y="4803434"/>
                  <a:pt x="6865951" y="4599350"/>
                  <a:pt x="6893781" y="4232265"/>
                </a:cubicBezTo>
                <a:cubicBezTo>
                  <a:pt x="6921611" y="3865180"/>
                  <a:pt x="6989197" y="2785128"/>
                  <a:pt x="6989197" y="2785128"/>
                </a:cubicBezTo>
                <a:cubicBezTo>
                  <a:pt x="7022328" y="2282871"/>
                  <a:pt x="7067385" y="1591107"/>
                  <a:pt x="7092564" y="1218721"/>
                </a:cubicBezTo>
                <a:cubicBezTo>
                  <a:pt x="7117743" y="846335"/>
                  <a:pt x="7128344" y="704536"/>
                  <a:pt x="7140271" y="550811"/>
                </a:cubicBezTo>
                <a:cubicBezTo>
                  <a:pt x="7152198" y="397086"/>
                  <a:pt x="7156174" y="370582"/>
                  <a:pt x="7164125" y="296370"/>
                </a:cubicBezTo>
                <a:cubicBezTo>
                  <a:pt x="7172076" y="222158"/>
                  <a:pt x="7181353" y="149270"/>
                  <a:pt x="7187979" y="105538"/>
                </a:cubicBezTo>
                <a:cubicBezTo>
                  <a:pt x="7194605" y="61806"/>
                  <a:pt x="7203882" y="33977"/>
                  <a:pt x="7203882" y="33977"/>
                </a:cubicBezTo>
                <a:cubicBezTo>
                  <a:pt x="7207858" y="16749"/>
                  <a:pt x="7211833" y="2171"/>
                  <a:pt x="7211833" y="2171"/>
                </a:cubicBezTo>
                <a:cubicBezTo>
                  <a:pt x="7217134" y="2171"/>
                  <a:pt x="7222435" y="-12406"/>
                  <a:pt x="7235687" y="33977"/>
                </a:cubicBezTo>
                <a:cubicBezTo>
                  <a:pt x="7248939" y="80360"/>
                  <a:pt x="7263516" y="52530"/>
                  <a:pt x="7291346" y="280467"/>
                </a:cubicBezTo>
                <a:cubicBezTo>
                  <a:pt x="7319176" y="508404"/>
                  <a:pt x="7354957" y="895368"/>
                  <a:pt x="7402665" y="1401601"/>
                </a:cubicBezTo>
                <a:cubicBezTo>
                  <a:pt x="7450373" y="1907834"/>
                  <a:pt x="7519284" y="2781152"/>
                  <a:pt x="7577593" y="3317865"/>
                </a:cubicBezTo>
                <a:cubicBezTo>
                  <a:pt x="7635902" y="3854578"/>
                  <a:pt x="7684936" y="4285274"/>
                  <a:pt x="7752522" y="4621879"/>
                </a:cubicBezTo>
                <a:cubicBezTo>
                  <a:pt x="7820108" y="4958484"/>
                  <a:pt x="7875767" y="5173170"/>
                  <a:pt x="7983110" y="5337497"/>
                </a:cubicBezTo>
                <a:cubicBezTo>
                  <a:pt x="8090453" y="5501824"/>
                  <a:pt x="8216349" y="5558808"/>
                  <a:pt x="8396578" y="5607841"/>
                </a:cubicBezTo>
                <a:cubicBezTo>
                  <a:pt x="8576807" y="5656874"/>
                  <a:pt x="8763663" y="5631695"/>
                  <a:pt x="9064487" y="5631695"/>
                </a:cubicBezTo>
                <a:cubicBezTo>
                  <a:pt x="9365311" y="5631695"/>
                  <a:pt x="9993465" y="5611817"/>
                  <a:pt x="10201524" y="5607841"/>
                </a:cubicBezTo>
                <a:cubicBezTo>
                  <a:pt x="10409583" y="5603865"/>
                  <a:pt x="10361212" y="5605853"/>
                  <a:pt x="10312842" y="560784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 rot="-5400000">
            <a:off x="8578309" y="3407827"/>
            <a:ext cx="67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A0000"/>
                </a:solidFill>
              </a:rPr>
              <a:t>Fluorid</a:t>
            </a:r>
            <a:endParaRPr lang="en-US" sz="1200" b="1" dirty="0">
              <a:solidFill>
                <a:srgbClr val="7A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-5400000">
            <a:off x="9659473" y="2484734"/>
            <a:ext cx="67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A0000"/>
                </a:solidFill>
              </a:rPr>
              <a:t>Chlorid</a:t>
            </a:r>
            <a:endParaRPr lang="en-US" sz="1200" b="1" dirty="0">
              <a:solidFill>
                <a:srgbClr val="7A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066506" y="2400300"/>
            <a:ext cx="2837928" cy="273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59" name="Ellipse 58"/>
          <p:cNvSpPr>
            <a:spLocks noChangeAspect="1"/>
          </p:cNvSpPr>
          <p:nvPr/>
        </p:nvSpPr>
        <p:spPr>
          <a:xfrm>
            <a:off x="4333616" y="3905065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5482644" y="3035681"/>
            <a:ext cx="540000" cy="54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4852644" y="2639469"/>
            <a:ext cx="1800000" cy="180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4345685" y="3621889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4145031" y="3900339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4163439" y="3596591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3908557" y="3609841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3702265" y="3737787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3895115" y="3906735"/>
            <a:ext cx="314376" cy="311395"/>
          </a:xfrm>
          <a:prstGeom prst="ellipse">
            <a:avLst/>
          </a:prstGeom>
          <a:solidFill>
            <a:srgbClr val="FD77DA"/>
          </a:solidFill>
          <a:ln>
            <a:noFill/>
          </a:ln>
          <a:scene3d>
            <a:camera prst="orthographicFront">
              <a:rot lat="0" lon="0" rev="0"/>
            </a:camera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H</a:t>
            </a:r>
            <a:r>
              <a:rPr lang="de-DE" sz="600" b="1" baseline="-25000" dirty="0">
                <a:solidFill>
                  <a:schemeClr val="tx1"/>
                </a:solidFill>
              </a:rPr>
              <a:t>2</a:t>
            </a:r>
            <a:r>
              <a:rPr lang="de-DE" sz="600" b="1" dirty="0">
                <a:solidFill>
                  <a:schemeClr val="tx1"/>
                </a:solidFill>
              </a:rPr>
              <a:t>CO</a:t>
            </a:r>
            <a:r>
              <a:rPr lang="de-DE" sz="600" b="1" baseline="-25000" dirty="0">
                <a:solidFill>
                  <a:schemeClr val="tx1"/>
                </a:solidFill>
              </a:rPr>
              <a:t>3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58" name="Ellipse 57"/>
          <p:cNvSpPr>
            <a:spLocks noChangeAspect="1"/>
          </p:cNvSpPr>
          <p:nvPr/>
        </p:nvSpPr>
        <p:spPr>
          <a:xfrm>
            <a:off x="4198894" y="3755030"/>
            <a:ext cx="314376" cy="311395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F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4852644" y="3539469"/>
            <a:ext cx="1800000" cy="180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482644" y="5069469"/>
            <a:ext cx="540000" cy="54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3981167" y="3737788"/>
            <a:ext cx="314376" cy="311395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woPt" dir="t"/>
          </a:scene3d>
          <a:sp3d prstMaterial="metal">
            <a:bevelT w="158750" h="158750"/>
            <a:bevelB w="1587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</a:rPr>
              <a:t>Cl</a:t>
            </a:r>
            <a:r>
              <a:rPr lang="de-DE" sz="800" b="1" baseline="300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7961915" y="2671134"/>
            <a:ext cx="3010525" cy="2460519"/>
            <a:chOff x="8014741" y="1276662"/>
            <a:chExt cx="3010525" cy="2460519"/>
          </a:xfrm>
        </p:grpSpPr>
        <p:cxnSp>
          <p:nvCxnSpPr>
            <p:cNvPr id="8" name="Gerader Verbinder 7"/>
            <p:cNvCxnSpPr/>
            <p:nvPr/>
          </p:nvCxnSpPr>
          <p:spPr>
            <a:xfrm flipV="1">
              <a:off x="8014741" y="1276662"/>
              <a:ext cx="0" cy="2460519"/>
            </a:xfrm>
            <a:prstGeom prst="line">
              <a:avLst/>
            </a:prstGeom>
            <a:ln>
              <a:solidFill>
                <a:srgbClr val="7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8014741" y="3734800"/>
              <a:ext cx="3010525" cy="0"/>
            </a:xfrm>
            <a:prstGeom prst="line">
              <a:avLst/>
            </a:prstGeom>
            <a:ln>
              <a:solidFill>
                <a:srgbClr val="6023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41"/>
          <p:cNvSpPr txBox="1"/>
          <p:nvPr/>
        </p:nvSpPr>
        <p:spPr>
          <a:xfrm>
            <a:off x="10280540" y="5110128"/>
            <a:ext cx="72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A0000"/>
                </a:solidFill>
              </a:rPr>
              <a:t>t   [min]</a:t>
            </a:r>
          </a:p>
        </p:txBody>
      </p:sp>
      <p:sp>
        <p:nvSpPr>
          <p:cNvPr id="43" name="Textfeld 42"/>
          <p:cNvSpPr txBox="1"/>
          <p:nvPr/>
        </p:nvSpPr>
        <p:spPr>
          <a:xfrm rot="-5400000">
            <a:off x="7391560" y="3044364"/>
            <a:ext cx="88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7A0000"/>
                </a:solidFill>
              </a:rPr>
              <a:t>σ</a:t>
            </a:r>
            <a:r>
              <a:rPr lang="en-US" sz="1200" b="1" dirty="0">
                <a:solidFill>
                  <a:srgbClr val="7A0000"/>
                </a:solidFill>
              </a:rPr>
              <a:t>   [µS/cm]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173" y="690750"/>
            <a:ext cx="1560701" cy="1457919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4414529" y="5680302"/>
            <a:ext cx="7044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Fluorid</a:t>
            </a:r>
            <a:r>
              <a:rPr lang="en-US" sz="2000" b="1" dirty="0" smtClean="0"/>
              <a:t> und </a:t>
            </a:r>
            <a:r>
              <a:rPr lang="en-US" sz="2000" b="1" dirty="0" err="1" smtClean="0"/>
              <a:t>Chlorid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passieren</a:t>
            </a:r>
            <a:r>
              <a:rPr lang="en-US" sz="2000" b="1" dirty="0" smtClean="0"/>
              <a:t> die </a:t>
            </a:r>
            <a:r>
              <a:rPr lang="en-US" sz="2000" b="1" dirty="0" err="1" smtClean="0"/>
              <a:t>Elektroden</a:t>
            </a:r>
            <a:r>
              <a:rPr lang="en-US" sz="2000" b="1" dirty="0" smtClean="0"/>
              <a:t>. Die </a:t>
            </a:r>
            <a:r>
              <a:rPr lang="en-US" sz="2000" b="1" dirty="0" err="1" smtClean="0"/>
              <a:t>sich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verändernde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Leitfähigkeit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aufgenommen</a:t>
            </a:r>
            <a:r>
              <a:rPr lang="en-US" sz="2000" b="1" dirty="0" smtClean="0"/>
              <a:t> und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Chromatogramm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dargestellt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45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225 -0.00046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116 L 0.21706 0.00093 " pathEditMode="relative" rAng="0" ptsTypes="AA">
                                      <p:cBhvr>
                                        <p:cTn id="27" dur="6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07407E-6 L 0.21211 -0.00324 " pathEditMode="relative" rAng="0" ptsTypes="AA">
                                      <p:cBhvr>
                                        <p:cTn id="35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66667E-6 1.11111E-6 L 0.23529 0.00324 " pathEditMode="relative" rAng="0" ptsTypes="AA">
                                      <p:cBhvr>
                                        <p:cTn id="43" dur="6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3.125E-6 -4.07407E-6 L 0.27422 -0.00833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4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4.58333E-6 4.81481E-6 L 0.23633 0.00393 " pathEditMode="relative" rAng="0" ptsTypes="AA">
                                      <p:cBhvr>
                                        <p:cTn id="59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1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2.91667E-6 -2.22222E-6 L 0.22955 0.00093 " pathEditMode="relative" rAng="0" ptsTypes="AA">
                                      <p:cBhvr>
                                        <p:cTn id="67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-3.54167E-6 -4.07407E-6 L 0.27331 0.00209 " pathEditMode="relative" rAng="0" ptsTypes="AA">
                                      <p:cBhvr>
                                        <p:cTn id="75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9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1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3.54167E-6 -4.07407E-6 L 0.27929 0.00209 " pathEditMode="relative" rAng="0" ptsTypes="AA">
                                      <p:cBhvr>
                                        <p:cTn id="83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Motion origin="layout" path="M -1.875E-6 -1.11111E-6 L 0.25443 0.00116 " pathEditMode="relative" rAng="0" ptsTypes="AA">
                                      <p:cBhvr>
                                        <p:cTn id="91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4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2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3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9" grpId="0" animBg="1"/>
      <p:bldP spid="59" grpId="1" animBg="1"/>
      <p:bldP spid="59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58" grpId="0" animBg="1"/>
      <p:bldP spid="58" grpId="1" animBg="1"/>
      <p:bldP spid="58" grpId="2" animBg="1"/>
      <p:bldP spid="35" grpId="0" animBg="1"/>
      <p:bldP spid="35" grpId="1" animBg="1"/>
      <p:bldP spid="35" grpId="2" animBg="1"/>
      <p:bldP spid="42" grpId="0"/>
      <p:bldP spid="42" grpId="1"/>
      <p:bldP spid="43" grpId="0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/>
          <p:cNvSpPr/>
          <p:nvPr/>
        </p:nvSpPr>
        <p:spPr>
          <a:xfrm>
            <a:off x="8066506" y="2958058"/>
            <a:ext cx="2766594" cy="2130838"/>
          </a:xfrm>
          <a:custGeom>
            <a:avLst/>
            <a:gdLst>
              <a:gd name="connsiteX0" fmla="*/ 0 w 10354858"/>
              <a:gd name="connsiteY0" fmla="*/ 5544230 h 5666444"/>
              <a:gd name="connsiteX1" fmla="*/ 2393343 w 10354858"/>
              <a:gd name="connsiteY1" fmla="*/ 5520377 h 5666444"/>
              <a:gd name="connsiteX2" fmla="*/ 2584174 w 10354858"/>
              <a:gd name="connsiteY2" fmla="*/ 5520377 h 5666444"/>
              <a:gd name="connsiteX3" fmla="*/ 2759103 w 10354858"/>
              <a:gd name="connsiteY3" fmla="*/ 5480620 h 5666444"/>
              <a:gd name="connsiteX4" fmla="*/ 2830665 w 10354858"/>
              <a:gd name="connsiteY4" fmla="*/ 5385204 h 5666444"/>
              <a:gd name="connsiteX5" fmla="*/ 2926080 w 10354858"/>
              <a:gd name="connsiteY5" fmla="*/ 5098957 h 5666444"/>
              <a:gd name="connsiteX6" fmla="*/ 3013545 w 10354858"/>
              <a:gd name="connsiteY6" fmla="*/ 4391291 h 5666444"/>
              <a:gd name="connsiteX7" fmla="*/ 3061252 w 10354858"/>
              <a:gd name="connsiteY7" fmla="*/ 3802895 h 5666444"/>
              <a:gd name="connsiteX8" fmla="*/ 3101009 w 10354858"/>
              <a:gd name="connsiteY8" fmla="*/ 3095229 h 5666444"/>
              <a:gd name="connsiteX9" fmla="*/ 3124863 w 10354858"/>
              <a:gd name="connsiteY9" fmla="*/ 2761274 h 5666444"/>
              <a:gd name="connsiteX10" fmla="*/ 3132814 w 10354858"/>
              <a:gd name="connsiteY10" fmla="*/ 2594297 h 5666444"/>
              <a:gd name="connsiteX11" fmla="*/ 3148717 w 10354858"/>
              <a:gd name="connsiteY11" fmla="*/ 2546589 h 5666444"/>
              <a:gd name="connsiteX12" fmla="*/ 3164619 w 10354858"/>
              <a:gd name="connsiteY12" fmla="*/ 2498881 h 5666444"/>
              <a:gd name="connsiteX13" fmla="*/ 3164619 w 10354858"/>
              <a:gd name="connsiteY13" fmla="*/ 2498881 h 5666444"/>
              <a:gd name="connsiteX14" fmla="*/ 3196425 w 10354858"/>
              <a:gd name="connsiteY14" fmla="*/ 2530686 h 5666444"/>
              <a:gd name="connsiteX15" fmla="*/ 3267986 w 10354858"/>
              <a:gd name="connsiteY15" fmla="*/ 3270157 h 5666444"/>
              <a:gd name="connsiteX16" fmla="*/ 3379305 w 10354858"/>
              <a:gd name="connsiteY16" fmla="*/ 4351535 h 5666444"/>
              <a:gd name="connsiteX17" fmla="*/ 3506525 w 10354858"/>
              <a:gd name="connsiteY17" fmla="*/ 5138714 h 5666444"/>
              <a:gd name="connsiteX18" fmla="*/ 3617844 w 10354858"/>
              <a:gd name="connsiteY18" fmla="*/ 5432912 h 5666444"/>
              <a:gd name="connsiteX19" fmla="*/ 3824578 w 10354858"/>
              <a:gd name="connsiteY19" fmla="*/ 5623743 h 5666444"/>
              <a:gd name="connsiteX20" fmla="*/ 4055165 w 10354858"/>
              <a:gd name="connsiteY20" fmla="*/ 5663500 h 5666444"/>
              <a:gd name="connsiteX21" fmla="*/ 4397071 w 10354858"/>
              <a:gd name="connsiteY21" fmla="*/ 5663500 h 5666444"/>
              <a:gd name="connsiteX22" fmla="*/ 5677231 w 10354858"/>
              <a:gd name="connsiteY22" fmla="*/ 5655549 h 5666444"/>
              <a:gd name="connsiteX23" fmla="*/ 6361044 w 10354858"/>
              <a:gd name="connsiteY23" fmla="*/ 5607841 h 5666444"/>
              <a:gd name="connsiteX24" fmla="*/ 6631388 w 10354858"/>
              <a:gd name="connsiteY24" fmla="*/ 5488571 h 5666444"/>
              <a:gd name="connsiteX25" fmla="*/ 6726804 w 10354858"/>
              <a:gd name="connsiteY25" fmla="*/ 5337497 h 5666444"/>
              <a:gd name="connsiteX26" fmla="*/ 6822219 w 10354858"/>
              <a:gd name="connsiteY26" fmla="*/ 4987639 h 5666444"/>
              <a:gd name="connsiteX27" fmla="*/ 6893781 w 10354858"/>
              <a:gd name="connsiteY27" fmla="*/ 4232265 h 5666444"/>
              <a:gd name="connsiteX28" fmla="*/ 6989197 w 10354858"/>
              <a:gd name="connsiteY28" fmla="*/ 2785128 h 5666444"/>
              <a:gd name="connsiteX29" fmla="*/ 7092564 w 10354858"/>
              <a:gd name="connsiteY29" fmla="*/ 1218721 h 5666444"/>
              <a:gd name="connsiteX30" fmla="*/ 7140271 w 10354858"/>
              <a:gd name="connsiteY30" fmla="*/ 550811 h 5666444"/>
              <a:gd name="connsiteX31" fmla="*/ 7164125 w 10354858"/>
              <a:gd name="connsiteY31" fmla="*/ 296370 h 5666444"/>
              <a:gd name="connsiteX32" fmla="*/ 7187979 w 10354858"/>
              <a:gd name="connsiteY32" fmla="*/ 105538 h 5666444"/>
              <a:gd name="connsiteX33" fmla="*/ 7203882 w 10354858"/>
              <a:gd name="connsiteY33" fmla="*/ 33977 h 5666444"/>
              <a:gd name="connsiteX34" fmla="*/ 7211833 w 10354858"/>
              <a:gd name="connsiteY34" fmla="*/ 2171 h 5666444"/>
              <a:gd name="connsiteX35" fmla="*/ 7235687 w 10354858"/>
              <a:gd name="connsiteY35" fmla="*/ 33977 h 5666444"/>
              <a:gd name="connsiteX36" fmla="*/ 7291346 w 10354858"/>
              <a:gd name="connsiteY36" fmla="*/ 280467 h 5666444"/>
              <a:gd name="connsiteX37" fmla="*/ 7402665 w 10354858"/>
              <a:gd name="connsiteY37" fmla="*/ 1401601 h 5666444"/>
              <a:gd name="connsiteX38" fmla="*/ 7577593 w 10354858"/>
              <a:gd name="connsiteY38" fmla="*/ 3317865 h 5666444"/>
              <a:gd name="connsiteX39" fmla="*/ 7752522 w 10354858"/>
              <a:gd name="connsiteY39" fmla="*/ 4621879 h 5666444"/>
              <a:gd name="connsiteX40" fmla="*/ 7983110 w 10354858"/>
              <a:gd name="connsiteY40" fmla="*/ 5337497 h 5666444"/>
              <a:gd name="connsiteX41" fmla="*/ 8396578 w 10354858"/>
              <a:gd name="connsiteY41" fmla="*/ 5607841 h 5666444"/>
              <a:gd name="connsiteX42" fmla="*/ 9064487 w 10354858"/>
              <a:gd name="connsiteY42" fmla="*/ 5631695 h 5666444"/>
              <a:gd name="connsiteX43" fmla="*/ 10201524 w 10354858"/>
              <a:gd name="connsiteY43" fmla="*/ 5607841 h 5666444"/>
              <a:gd name="connsiteX44" fmla="*/ 10312842 w 10354858"/>
              <a:gd name="connsiteY44" fmla="*/ 5607841 h 566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54858" h="5666444">
                <a:moveTo>
                  <a:pt x="0" y="5544230"/>
                </a:moveTo>
                <a:lnTo>
                  <a:pt x="2393343" y="5520377"/>
                </a:lnTo>
                <a:cubicBezTo>
                  <a:pt x="2824039" y="5516401"/>
                  <a:pt x="2523214" y="5527003"/>
                  <a:pt x="2584174" y="5520377"/>
                </a:cubicBezTo>
                <a:cubicBezTo>
                  <a:pt x="2645134" y="5513751"/>
                  <a:pt x="2718021" y="5503149"/>
                  <a:pt x="2759103" y="5480620"/>
                </a:cubicBezTo>
                <a:cubicBezTo>
                  <a:pt x="2800185" y="5458091"/>
                  <a:pt x="2802835" y="5448815"/>
                  <a:pt x="2830665" y="5385204"/>
                </a:cubicBezTo>
                <a:cubicBezTo>
                  <a:pt x="2858495" y="5321593"/>
                  <a:pt x="2895600" y="5264609"/>
                  <a:pt x="2926080" y="5098957"/>
                </a:cubicBezTo>
                <a:cubicBezTo>
                  <a:pt x="2956560" y="4933305"/>
                  <a:pt x="2991016" y="4607301"/>
                  <a:pt x="3013545" y="4391291"/>
                </a:cubicBezTo>
                <a:cubicBezTo>
                  <a:pt x="3036074" y="4175281"/>
                  <a:pt x="3046675" y="4018905"/>
                  <a:pt x="3061252" y="3802895"/>
                </a:cubicBezTo>
                <a:cubicBezTo>
                  <a:pt x="3075829" y="3586885"/>
                  <a:pt x="3090407" y="3268832"/>
                  <a:pt x="3101009" y="3095229"/>
                </a:cubicBezTo>
                <a:cubicBezTo>
                  <a:pt x="3111611" y="2921625"/>
                  <a:pt x="3119562" y="2844763"/>
                  <a:pt x="3124863" y="2761274"/>
                </a:cubicBezTo>
                <a:cubicBezTo>
                  <a:pt x="3130164" y="2677785"/>
                  <a:pt x="3128838" y="2630078"/>
                  <a:pt x="3132814" y="2594297"/>
                </a:cubicBezTo>
                <a:cubicBezTo>
                  <a:pt x="3136790" y="2558516"/>
                  <a:pt x="3148717" y="2546589"/>
                  <a:pt x="3148717" y="2546589"/>
                </a:cubicBezTo>
                <a:lnTo>
                  <a:pt x="3164619" y="2498881"/>
                </a:lnTo>
                <a:lnTo>
                  <a:pt x="3164619" y="2498881"/>
                </a:lnTo>
                <a:cubicBezTo>
                  <a:pt x="3169920" y="2504182"/>
                  <a:pt x="3179197" y="2402140"/>
                  <a:pt x="3196425" y="2530686"/>
                </a:cubicBezTo>
                <a:cubicBezTo>
                  <a:pt x="3213653" y="2659232"/>
                  <a:pt x="3237506" y="2966682"/>
                  <a:pt x="3267986" y="3270157"/>
                </a:cubicBezTo>
                <a:cubicBezTo>
                  <a:pt x="3298466" y="3573632"/>
                  <a:pt x="3339549" y="4040109"/>
                  <a:pt x="3379305" y="4351535"/>
                </a:cubicBezTo>
                <a:cubicBezTo>
                  <a:pt x="3419062" y="4662961"/>
                  <a:pt x="3466769" y="4958485"/>
                  <a:pt x="3506525" y="5138714"/>
                </a:cubicBezTo>
                <a:cubicBezTo>
                  <a:pt x="3546281" y="5318943"/>
                  <a:pt x="3564835" y="5352074"/>
                  <a:pt x="3617844" y="5432912"/>
                </a:cubicBezTo>
                <a:cubicBezTo>
                  <a:pt x="3670853" y="5513750"/>
                  <a:pt x="3751691" y="5585312"/>
                  <a:pt x="3824578" y="5623743"/>
                </a:cubicBezTo>
                <a:cubicBezTo>
                  <a:pt x="3897465" y="5662174"/>
                  <a:pt x="3959750" y="5656874"/>
                  <a:pt x="4055165" y="5663500"/>
                </a:cubicBezTo>
                <a:cubicBezTo>
                  <a:pt x="4150580" y="5670126"/>
                  <a:pt x="4397071" y="5663500"/>
                  <a:pt x="4397071" y="5663500"/>
                </a:cubicBezTo>
                <a:lnTo>
                  <a:pt x="5677231" y="5655549"/>
                </a:lnTo>
                <a:cubicBezTo>
                  <a:pt x="6004560" y="5646273"/>
                  <a:pt x="6202018" y="5635671"/>
                  <a:pt x="6361044" y="5607841"/>
                </a:cubicBezTo>
                <a:cubicBezTo>
                  <a:pt x="6520070" y="5580011"/>
                  <a:pt x="6570428" y="5533628"/>
                  <a:pt x="6631388" y="5488571"/>
                </a:cubicBezTo>
                <a:cubicBezTo>
                  <a:pt x="6692348" y="5443514"/>
                  <a:pt x="6694999" y="5420986"/>
                  <a:pt x="6726804" y="5337497"/>
                </a:cubicBezTo>
                <a:cubicBezTo>
                  <a:pt x="6758609" y="5254008"/>
                  <a:pt x="6794390" y="5171844"/>
                  <a:pt x="6822219" y="4987639"/>
                </a:cubicBezTo>
                <a:cubicBezTo>
                  <a:pt x="6850048" y="4803434"/>
                  <a:pt x="6865951" y="4599350"/>
                  <a:pt x="6893781" y="4232265"/>
                </a:cubicBezTo>
                <a:cubicBezTo>
                  <a:pt x="6921611" y="3865180"/>
                  <a:pt x="6989197" y="2785128"/>
                  <a:pt x="6989197" y="2785128"/>
                </a:cubicBezTo>
                <a:cubicBezTo>
                  <a:pt x="7022328" y="2282871"/>
                  <a:pt x="7067385" y="1591107"/>
                  <a:pt x="7092564" y="1218721"/>
                </a:cubicBezTo>
                <a:cubicBezTo>
                  <a:pt x="7117743" y="846335"/>
                  <a:pt x="7128344" y="704536"/>
                  <a:pt x="7140271" y="550811"/>
                </a:cubicBezTo>
                <a:cubicBezTo>
                  <a:pt x="7152198" y="397086"/>
                  <a:pt x="7156174" y="370582"/>
                  <a:pt x="7164125" y="296370"/>
                </a:cubicBezTo>
                <a:cubicBezTo>
                  <a:pt x="7172076" y="222158"/>
                  <a:pt x="7181353" y="149270"/>
                  <a:pt x="7187979" y="105538"/>
                </a:cubicBezTo>
                <a:cubicBezTo>
                  <a:pt x="7194605" y="61806"/>
                  <a:pt x="7203882" y="33977"/>
                  <a:pt x="7203882" y="33977"/>
                </a:cubicBezTo>
                <a:cubicBezTo>
                  <a:pt x="7207858" y="16749"/>
                  <a:pt x="7211833" y="2171"/>
                  <a:pt x="7211833" y="2171"/>
                </a:cubicBezTo>
                <a:cubicBezTo>
                  <a:pt x="7217134" y="2171"/>
                  <a:pt x="7222435" y="-12406"/>
                  <a:pt x="7235687" y="33977"/>
                </a:cubicBezTo>
                <a:cubicBezTo>
                  <a:pt x="7248939" y="80360"/>
                  <a:pt x="7263516" y="52530"/>
                  <a:pt x="7291346" y="280467"/>
                </a:cubicBezTo>
                <a:cubicBezTo>
                  <a:pt x="7319176" y="508404"/>
                  <a:pt x="7354957" y="895368"/>
                  <a:pt x="7402665" y="1401601"/>
                </a:cubicBezTo>
                <a:cubicBezTo>
                  <a:pt x="7450373" y="1907834"/>
                  <a:pt x="7519284" y="2781152"/>
                  <a:pt x="7577593" y="3317865"/>
                </a:cubicBezTo>
                <a:cubicBezTo>
                  <a:pt x="7635902" y="3854578"/>
                  <a:pt x="7684936" y="4285274"/>
                  <a:pt x="7752522" y="4621879"/>
                </a:cubicBezTo>
                <a:cubicBezTo>
                  <a:pt x="7820108" y="4958484"/>
                  <a:pt x="7875767" y="5173170"/>
                  <a:pt x="7983110" y="5337497"/>
                </a:cubicBezTo>
                <a:cubicBezTo>
                  <a:pt x="8090453" y="5501824"/>
                  <a:pt x="8216349" y="5558808"/>
                  <a:pt x="8396578" y="5607841"/>
                </a:cubicBezTo>
                <a:cubicBezTo>
                  <a:pt x="8576807" y="5656874"/>
                  <a:pt x="8763663" y="5631695"/>
                  <a:pt x="9064487" y="5631695"/>
                </a:cubicBezTo>
                <a:cubicBezTo>
                  <a:pt x="9365311" y="5631695"/>
                  <a:pt x="9993465" y="5611817"/>
                  <a:pt x="10201524" y="5607841"/>
                </a:cubicBezTo>
                <a:cubicBezTo>
                  <a:pt x="10409583" y="5603865"/>
                  <a:pt x="10361212" y="5605853"/>
                  <a:pt x="10312842" y="560784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  <p:sp>
        <p:nvSpPr>
          <p:cNvPr id="23" name="Ellipse 22"/>
          <p:cNvSpPr>
            <a:spLocks noChangeAspect="1"/>
          </p:cNvSpPr>
          <p:nvPr/>
        </p:nvSpPr>
        <p:spPr>
          <a:xfrm>
            <a:off x="5482644" y="3035681"/>
            <a:ext cx="540000" cy="54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4852644" y="2639469"/>
            <a:ext cx="1800000" cy="180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4852644" y="3539469"/>
            <a:ext cx="1800000" cy="180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5482644" y="5069469"/>
            <a:ext cx="540000" cy="540000"/>
          </a:xfrm>
          <a:prstGeom prst="ellipse">
            <a:avLst/>
          </a:prstGeom>
          <a:solidFill>
            <a:srgbClr val="424242"/>
          </a:solidFill>
          <a:ln>
            <a:noFill/>
          </a:ln>
          <a:scene3d>
            <a:camera prst="orthographicFront">
              <a:rot lat="4800002" lon="0" rev="0"/>
            </a:camera>
            <a:lightRig rig="flood" dir="t"/>
          </a:scene3d>
          <a:sp3d prstMaterial="metal">
            <a:bevelT w="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7961915" y="2671134"/>
            <a:ext cx="3010525" cy="2460519"/>
            <a:chOff x="8014741" y="1276662"/>
            <a:chExt cx="3010525" cy="2460519"/>
          </a:xfrm>
        </p:grpSpPr>
        <p:cxnSp>
          <p:nvCxnSpPr>
            <p:cNvPr id="8" name="Gerader Verbinder 7"/>
            <p:cNvCxnSpPr/>
            <p:nvPr/>
          </p:nvCxnSpPr>
          <p:spPr>
            <a:xfrm flipV="1">
              <a:off x="8014741" y="1276662"/>
              <a:ext cx="0" cy="2460519"/>
            </a:xfrm>
            <a:prstGeom prst="line">
              <a:avLst/>
            </a:prstGeom>
            <a:ln>
              <a:solidFill>
                <a:srgbClr val="7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8014741" y="3734800"/>
              <a:ext cx="3010525" cy="0"/>
            </a:xfrm>
            <a:prstGeom prst="line">
              <a:avLst/>
            </a:prstGeom>
            <a:ln>
              <a:solidFill>
                <a:srgbClr val="6023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41"/>
          <p:cNvSpPr txBox="1"/>
          <p:nvPr/>
        </p:nvSpPr>
        <p:spPr>
          <a:xfrm>
            <a:off x="10280540" y="5110128"/>
            <a:ext cx="72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A0000"/>
                </a:solidFill>
              </a:rPr>
              <a:t>t   [min]</a:t>
            </a:r>
          </a:p>
        </p:txBody>
      </p:sp>
      <p:sp>
        <p:nvSpPr>
          <p:cNvPr id="43" name="Textfeld 42"/>
          <p:cNvSpPr txBox="1"/>
          <p:nvPr/>
        </p:nvSpPr>
        <p:spPr>
          <a:xfrm rot="-5400000">
            <a:off x="7391560" y="3044364"/>
            <a:ext cx="88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7A0000"/>
                </a:solidFill>
              </a:rPr>
              <a:t>σ</a:t>
            </a:r>
            <a:r>
              <a:rPr lang="en-US" sz="1200" b="1" dirty="0">
                <a:solidFill>
                  <a:srgbClr val="7A0000"/>
                </a:solidFill>
              </a:rPr>
              <a:t>   [µS/cm]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173" y="690750"/>
            <a:ext cx="1560701" cy="145791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4414529" y="5680302"/>
            <a:ext cx="7044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Fluorid</a:t>
            </a:r>
            <a:r>
              <a:rPr lang="en-US" sz="2000" b="1" dirty="0" smtClean="0"/>
              <a:t> </a:t>
            </a:r>
            <a:r>
              <a:rPr lang="en-US" sz="2000" b="1" dirty="0"/>
              <a:t>und </a:t>
            </a:r>
            <a:r>
              <a:rPr lang="en-US" sz="2000" b="1" dirty="0" err="1" smtClean="0"/>
              <a:t>Chlorid</a:t>
            </a:r>
            <a:r>
              <a:rPr lang="en-US" sz="2000" b="1" dirty="0" smtClean="0"/>
              <a:t> </a:t>
            </a:r>
            <a:r>
              <a:rPr lang="en-US" sz="2000" b="1" dirty="0" err="1"/>
              <a:t>passieren</a:t>
            </a:r>
            <a:r>
              <a:rPr lang="en-US" sz="2000" b="1" dirty="0"/>
              <a:t> die </a:t>
            </a:r>
            <a:r>
              <a:rPr lang="en-US" sz="2000" b="1" dirty="0" err="1"/>
              <a:t>Elektroden</a:t>
            </a:r>
            <a:r>
              <a:rPr lang="en-US" sz="2000" b="1" dirty="0"/>
              <a:t>. Die </a:t>
            </a:r>
            <a:r>
              <a:rPr lang="en-US" sz="2000" b="1" dirty="0" err="1"/>
              <a:t>sich</a:t>
            </a:r>
            <a:r>
              <a:rPr lang="en-US" sz="2000" b="1" dirty="0"/>
              <a:t> </a:t>
            </a:r>
            <a:r>
              <a:rPr lang="en-US" sz="2000" b="1" dirty="0" err="1"/>
              <a:t>verändernde</a:t>
            </a:r>
            <a:r>
              <a:rPr lang="en-US" sz="2000" b="1" dirty="0"/>
              <a:t> </a:t>
            </a:r>
            <a:r>
              <a:rPr lang="en-US" sz="2000" b="1" dirty="0" err="1"/>
              <a:t>Leitfähigkeit</a:t>
            </a:r>
            <a:r>
              <a:rPr lang="en-US" sz="2000" b="1" dirty="0"/>
              <a:t> </a:t>
            </a:r>
            <a:r>
              <a:rPr lang="en-US" sz="2000" b="1" dirty="0" err="1"/>
              <a:t>wird</a:t>
            </a:r>
            <a:r>
              <a:rPr lang="en-US" sz="2000" b="1" dirty="0"/>
              <a:t> </a:t>
            </a:r>
            <a:r>
              <a:rPr lang="en-US" sz="2000" b="1" dirty="0" err="1"/>
              <a:t>aufgenommen</a:t>
            </a:r>
            <a:r>
              <a:rPr lang="en-US" sz="2000" b="1" dirty="0"/>
              <a:t> und </a:t>
            </a:r>
            <a:r>
              <a:rPr lang="en-US" sz="2000" b="1" dirty="0" err="1"/>
              <a:t>als</a:t>
            </a:r>
            <a:r>
              <a:rPr lang="en-US" sz="2000" b="1" dirty="0"/>
              <a:t> </a:t>
            </a:r>
            <a:r>
              <a:rPr lang="en-US" sz="2000" b="1" dirty="0" err="1" smtClean="0"/>
              <a:t>Chromatogramm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dargestellt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39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8" grpId="0" animBg="1"/>
      <p:bldP spid="42" grpId="0"/>
      <p:bldP spid="4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65" y="2188853"/>
            <a:ext cx="3176401" cy="439054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151-G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1" y="1819799"/>
            <a:ext cx="75364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Gradientenpumpe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/>
              <a:t>+ </a:t>
            </a:r>
            <a:r>
              <a:rPr lang="en-GB" sz="2200" b="1" dirty="0" err="1" smtClean="0">
                <a:solidFill>
                  <a:srgbClr val="FF0000"/>
                </a:solidFill>
              </a:rPr>
              <a:t>Handinjektionsventil</a:t>
            </a:r>
            <a:endParaRPr lang="en-GB" sz="2200" b="1" dirty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 err="1" smtClean="0"/>
              <a:t>Systemkonfiguration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im</a:t>
            </a:r>
            <a:r>
              <a:rPr lang="en-GB" sz="2200" b="1" dirty="0" smtClean="0"/>
              <a:t> Detail: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150 IC Module </a:t>
            </a:r>
            <a:r>
              <a:rPr lang="en-GB" sz="2200" b="1" dirty="0" err="1" smtClean="0"/>
              <a:t>inkl</a:t>
            </a:r>
            <a:r>
              <a:rPr lang="en-GB" sz="2200" b="1" dirty="0"/>
              <a:t>. </a:t>
            </a:r>
            <a:r>
              <a:rPr lang="en-GB" sz="2200" b="1" dirty="0" err="1" smtClean="0"/>
              <a:t>integriertem</a:t>
            </a:r>
            <a:r>
              <a:rPr lang="en-GB" sz="2200" b="1" dirty="0" smtClean="0"/>
              <a:t> Auto </a:t>
            </a:r>
            <a:r>
              <a:rPr lang="en-GB" sz="2200" b="1" dirty="0"/>
              <a:t>Suppressor</a:t>
            </a:r>
          </a:p>
          <a:p>
            <a:pPr marL="285750" indent="-285750">
              <a:spcAft>
                <a:spcPts val="6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1130 </a:t>
            </a:r>
            <a:r>
              <a:rPr lang="en-GB" sz="2200" b="1" dirty="0" err="1" smtClean="0"/>
              <a:t>Quaternäre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Gradientenpumpe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mit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integriertem</a:t>
            </a:r>
            <a:endParaRPr lang="en-GB" sz="2200" b="1" dirty="0"/>
          </a:p>
          <a:p>
            <a:pPr>
              <a:spcAft>
                <a:spcPts val="1200"/>
              </a:spcAft>
              <a:buClr>
                <a:srgbClr val="60234C"/>
              </a:buClr>
            </a:pPr>
            <a:r>
              <a:rPr lang="en-GB" sz="2200" b="1" dirty="0"/>
              <a:t>	   4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Kanal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Vakuum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Degaser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6120 </a:t>
            </a:r>
            <a:r>
              <a:rPr lang="en-GB" sz="2200" b="1" dirty="0" err="1" smtClean="0"/>
              <a:t>Handinjektionsventil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Reagentientableau</a:t>
            </a:r>
            <a:r>
              <a:rPr lang="en-GB" sz="2200" b="1" dirty="0"/>
              <a:t> S 600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167922"/>
            <a:ext cx="6402113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uiExpand="1" build="allAtOnce" bldLvl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 err="1" smtClean="0"/>
              <a:t>Anionen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Detektion</a:t>
            </a:r>
            <a:endParaRPr lang="en-GB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5461951"/>
            <a:ext cx="2940844" cy="110561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7590032" y="2454537"/>
            <a:ext cx="1553016" cy="12488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Kreis 10"/>
          <p:cNvSpPr>
            <a:spLocks noChangeAspect="1"/>
          </p:cNvSpPr>
          <p:nvPr/>
        </p:nvSpPr>
        <p:spPr>
          <a:xfrm rot="10800000">
            <a:off x="7781155" y="2469582"/>
            <a:ext cx="1170770" cy="1170770"/>
          </a:xfrm>
          <a:prstGeom prst="pie">
            <a:avLst>
              <a:gd name="adj1" fmla="val 0"/>
              <a:gd name="adj2" fmla="val 107857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>
          <a:xfrm rot="-2700000">
            <a:off x="8366540" y="2538950"/>
            <a:ext cx="0" cy="1080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7634305" y="3060314"/>
            <a:ext cx="1462088" cy="627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4727167" y="2469582"/>
            <a:ext cx="1554188" cy="1248825"/>
            <a:chOff x="4727167" y="2469582"/>
            <a:chExt cx="1554188" cy="1248825"/>
          </a:xfrm>
        </p:grpSpPr>
        <p:sp>
          <p:nvSpPr>
            <p:cNvPr id="15" name="Rechteck 14"/>
            <p:cNvSpPr/>
            <p:nvPr/>
          </p:nvSpPr>
          <p:spPr>
            <a:xfrm>
              <a:off x="4727167" y="2469582"/>
              <a:ext cx="1553016" cy="1248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5176412" y="2514600"/>
              <a:ext cx="657213" cy="314325"/>
              <a:chOff x="5851532" y="819150"/>
              <a:chExt cx="657213" cy="314325"/>
            </a:xfrm>
          </p:grpSpPr>
          <p:cxnSp>
            <p:nvCxnSpPr>
              <p:cNvPr id="24" name="Gerader Verbinder 23"/>
              <p:cNvCxnSpPr/>
              <p:nvPr/>
            </p:nvCxnSpPr>
            <p:spPr>
              <a:xfrm>
                <a:off x="6178795" y="819150"/>
                <a:ext cx="0" cy="314325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>
              <a:xfrm flipH="1" flipV="1">
                <a:off x="5851532" y="1128713"/>
                <a:ext cx="657213" cy="1786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 rot="10800000">
              <a:off x="5176412" y="3360207"/>
              <a:ext cx="657213" cy="314325"/>
              <a:chOff x="5851532" y="819150"/>
              <a:chExt cx="657213" cy="314325"/>
            </a:xfrm>
          </p:grpSpPr>
          <p:cxnSp>
            <p:nvCxnSpPr>
              <p:cNvPr id="22" name="Gerader Verbinder 21"/>
              <p:cNvCxnSpPr/>
              <p:nvPr/>
            </p:nvCxnSpPr>
            <p:spPr>
              <a:xfrm>
                <a:off x="6180705" y="819150"/>
                <a:ext cx="0" cy="314325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/>
              <p:cNvCxnSpPr/>
              <p:nvPr/>
            </p:nvCxnSpPr>
            <p:spPr>
              <a:xfrm flipH="1" flipV="1">
                <a:off x="5851532" y="1128713"/>
                <a:ext cx="657213" cy="1786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feld 17"/>
            <p:cNvSpPr txBox="1"/>
            <p:nvPr/>
          </p:nvSpPr>
          <p:spPr>
            <a:xfrm>
              <a:off x="5448348" y="2499908"/>
              <a:ext cx="11541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450698" y="3267016"/>
              <a:ext cx="11060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20" name="Gerader Verbinder 19"/>
            <p:cNvCxnSpPr/>
            <p:nvPr/>
          </p:nvCxnSpPr>
          <p:spPr>
            <a:xfrm>
              <a:off x="4733206" y="2858729"/>
              <a:ext cx="0" cy="47440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6281355" y="2858400"/>
              <a:ext cx="0" cy="47440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hteck 7"/>
          <p:cNvSpPr/>
          <p:nvPr/>
        </p:nvSpPr>
        <p:spPr>
          <a:xfrm>
            <a:off x="4558535" y="2179178"/>
            <a:ext cx="4739289" cy="19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137" y="861749"/>
            <a:ext cx="2590117" cy="11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5963 0.6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0.67246 L -0.27695 0.670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400" y="2188853"/>
            <a:ext cx="3176401" cy="43905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System </a:t>
            </a:r>
            <a:r>
              <a:rPr lang="en-GB" sz="3200" b="1" dirty="0"/>
              <a:t>S 150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631842" y="1785239"/>
            <a:ext cx="50154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 err="1" smtClean="0"/>
              <a:t>Für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mehr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Informationen</a:t>
            </a:r>
            <a:r>
              <a:rPr lang="en-GB" sz="2800" b="1" dirty="0" smtClean="0"/>
              <a:t>,</a:t>
            </a:r>
            <a:endParaRPr lang="en-GB" sz="2800" b="1" dirty="0"/>
          </a:p>
          <a:p>
            <a:pPr algn="ctr">
              <a:spcAft>
                <a:spcPts val="600"/>
              </a:spcAft>
            </a:pPr>
            <a:r>
              <a:rPr lang="en-GB" sz="2800" b="1" dirty="0" err="1"/>
              <a:t>k</a:t>
            </a:r>
            <a:r>
              <a:rPr lang="en-GB" sz="2800" b="1" dirty="0" err="1" smtClean="0"/>
              <a:t>ontaktieren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Sie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bitte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Ihren</a:t>
            </a:r>
            <a:r>
              <a:rPr lang="en-GB" sz="2800" b="1" dirty="0" smtClean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800" b="1" dirty="0" err="1" smtClean="0"/>
              <a:t>Ansprechpartner</a:t>
            </a:r>
            <a:endParaRPr lang="en-GB" sz="2800" b="1" dirty="0"/>
          </a:p>
          <a:p>
            <a:pPr algn="ctr">
              <a:spcAft>
                <a:spcPts val="600"/>
              </a:spcAft>
            </a:pPr>
            <a:r>
              <a:rPr lang="en-GB" sz="2800" b="1" dirty="0" err="1" smtClean="0"/>
              <a:t>oder</a:t>
            </a:r>
            <a:endParaRPr lang="en-GB" sz="2800" b="1" dirty="0"/>
          </a:p>
          <a:p>
            <a:pPr>
              <a:spcAft>
                <a:spcPts val="600"/>
              </a:spcAft>
            </a:pP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i="1" dirty="0" err="1" smtClean="0">
                <a:solidFill>
                  <a:srgbClr val="0000E6"/>
                </a:solidFill>
              </a:rPr>
              <a:t>Sykam</a:t>
            </a:r>
            <a:r>
              <a:rPr lang="en-GB" sz="2200" b="1" i="1" dirty="0" smtClean="0">
                <a:solidFill>
                  <a:srgbClr val="0000E6"/>
                </a:solidFill>
              </a:rPr>
              <a:t> </a:t>
            </a:r>
            <a:r>
              <a:rPr lang="en-GB" sz="2200" b="1" i="1" dirty="0" err="1" smtClean="0">
                <a:solidFill>
                  <a:srgbClr val="0000E6"/>
                </a:solidFill>
              </a:rPr>
              <a:t>Chromatographie</a:t>
            </a:r>
            <a:r>
              <a:rPr lang="en-GB" sz="2200" b="1" i="1" dirty="0" smtClean="0">
                <a:solidFill>
                  <a:srgbClr val="0000E6"/>
                </a:solidFill>
              </a:rPr>
              <a:t> </a:t>
            </a:r>
            <a:r>
              <a:rPr lang="en-GB" sz="2200" b="1" i="1" dirty="0" err="1" smtClean="0">
                <a:solidFill>
                  <a:srgbClr val="0000E6"/>
                </a:solidFill>
              </a:rPr>
              <a:t>Vertriebs</a:t>
            </a:r>
            <a:r>
              <a:rPr lang="en-GB" sz="2200" b="1" i="1" dirty="0" smtClean="0">
                <a:solidFill>
                  <a:srgbClr val="0000E6"/>
                </a:solidFill>
              </a:rPr>
              <a:t> </a:t>
            </a:r>
            <a:r>
              <a:rPr lang="en-GB" sz="2200" b="1" i="1" dirty="0">
                <a:solidFill>
                  <a:srgbClr val="0000E6"/>
                </a:solidFill>
              </a:rPr>
              <a:t>GmbH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Carl-von-Linde-</a:t>
            </a:r>
            <a:r>
              <a:rPr lang="en-GB" sz="2200" b="1" dirty="0" err="1" smtClean="0"/>
              <a:t>Straße</a:t>
            </a:r>
            <a:r>
              <a:rPr lang="en-GB" sz="2200" b="1" dirty="0" smtClean="0"/>
              <a:t> 2</a:t>
            </a: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82256 </a:t>
            </a:r>
            <a:r>
              <a:rPr lang="en-GB" sz="2200" b="1" dirty="0" err="1" smtClean="0"/>
              <a:t>Fürstenfeldbruck</a:t>
            </a:r>
            <a:r>
              <a:rPr lang="en-GB" sz="2200" b="1" dirty="0" smtClean="0"/>
              <a:t> (Deutschland)</a:t>
            </a:r>
            <a:endParaRPr lang="en-GB" sz="2200" b="1" dirty="0"/>
          </a:p>
          <a:p>
            <a:pPr>
              <a:spcAft>
                <a:spcPts val="600"/>
              </a:spcAft>
            </a:pP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1600" b="1" dirty="0"/>
              <a:t>Email: </a:t>
            </a:r>
            <a:r>
              <a:rPr lang="en-GB" sz="1600" b="1" dirty="0" smtClean="0"/>
              <a:t>info@Sykam.de</a:t>
            </a:r>
            <a:endParaRPr lang="en-GB" sz="1600" b="1" dirty="0"/>
          </a:p>
          <a:p>
            <a:pPr>
              <a:spcAft>
                <a:spcPts val="600"/>
              </a:spcAft>
            </a:pPr>
            <a:r>
              <a:rPr lang="en-GB" sz="1600" b="1" dirty="0"/>
              <a:t>Web: http://</a:t>
            </a:r>
            <a:r>
              <a:rPr lang="en-GB" sz="1600" b="1" dirty="0" smtClean="0"/>
              <a:t>www.Sykam.de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6733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uiExpand="1" build="allAtOnce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400" y="2188853"/>
            <a:ext cx="3176401" cy="43905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/>
              <a:t>Ion Chromatography System S 150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670479" y="1785239"/>
            <a:ext cx="497681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/>
              <a:t>For more Information,</a:t>
            </a:r>
          </a:p>
          <a:p>
            <a:pPr algn="ctr">
              <a:spcAft>
                <a:spcPts val="600"/>
              </a:spcAft>
            </a:pPr>
            <a:r>
              <a:rPr lang="en-GB" sz="2800" b="1" dirty="0"/>
              <a:t>please contact your Distributor</a:t>
            </a:r>
          </a:p>
          <a:p>
            <a:pPr algn="ctr">
              <a:spcAft>
                <a:spcPts val="600"/>
              </a:spcAft>
            </a:pPr>
            <a:r>
              <a:rPr lang="en-GB" sz="2800" b="1" dirty="0"/>
              <a:t>or</a:t>
            </a:r>
          </a:p>
          <a:p>
            <a:pPr>
              <a:spcAft>
                <a:spcPts val="600"/>
              </a:spcAft>
            </a:pP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i="1" dirty="0" err="1" smtClean="0">
                <a:solidFill>
                  <a:srgbClr val="0000E6"/>
                </a:solidFill>
              </a:rPr>
              <a:t>Sykam</a:t>
            </a:r>
            <a:r>
              <a:rPr lang="en-GB" sz="2200" b="1" i="1" dirty="0" smtClean="0">
                <a:solidFill>
                  <a:srgbClr val="0000E6"/>
                </a:solidFill>
              </a:rPr>
              <a:t> </a:t>
            </a:r>
            <a:r>
              <a:rPr lang="en-GB" sz="2200" b="1" i="1" dirty="0" err="1" smtClean="0">
                <a:solidFill>
                  <a:srgbClr val="0000E6"/>
                </a:solidFill>
              </a:rPr>
              <a:t>Chromatographie</a:t>
            </a:r>
            <a:r>
              <a:rPr lang="en-GB" sz="2200" b="1" i="1" dirty="0" smtClean="0">
                <a:solidFill>
                  <a:srgbClr val="0000E6"/>
                </a:solidFill>
              </a:rPr>
              <a:t> </a:t>
            </a:r>
            <a:r>
              <a:rPr lang="en-GB" sz="2200" b="1" i="1" dirty="0" err="1" smtClean="0">
                <a:solidFill>
                  <a:srgbClr val="0000E6"/>
                </a:solidFill>
              </a:rPr>
              <a:t>Vertriebs</a:t>
            </a:r>
            <a:r>
              <a:rPr lang="en-GB" sz="2200" b="1" i="1" dirty="0" smtClean="0">
                <a:solidFill>
                  <a:srgbClr val="0000E6"/>
                </a:solidFill>
              </a:rPr>
              <a:t> </a:t>
            </a:r>
            <a:r>
              <a:rPr lang="en-GB" sz="2200" b="1" i="1" dirty="0">
                <a:solidFill>
                  <a:srgbClr val="0000E6"/>
                </a:solidFill>
              </a:rPr>
              <a:t>GmbH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Carl-von-Linde-</a:t>
            </a:r>
            <a:r>
              <a:rPr lang="en-GB" sz="2200" b="1" dirty="0" err="1" smtClean="0"/>
              <a:t>Straße</a:t>
            </a:r>
            <a:r>
              <a:rPr lang="en-GB" sz="2200" b="1" dirty="0" smtClean="0"/>
              <a:t> 2</a:t>
            </a: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82256 </a:t>
            </a:r>
            <a:r>
              <a:rPr lang="en-GB" sz="2200" b="1" dirty="0" err="1" smtClean="0"/>
              <a:t>Fürstenfeldbruck</a:t>
            </a:r>
            <a:r>
              <a:rPr lang="en-GB" sz="2200" b="1" dirty="0" smtClean="0"/>
              <a:t> </a:t>
            </a:r>
            <a:r>
              <a:rPr lang="en-GB" sz="2200" b="1" smtClean="0"/>
              <a:t>(Germany)</a:t>
            </a:r>
            <a:endParaRPr lang="en-GB" sz="2200" b="1" dirty="0"/>
          </a:p>
          <a:p>
            <a:pPr>
              <a:spcAft>
                <a:spcPts val="600"/>
              </a:spcAft>
            </a:pP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1600" b="1" dirty="0"/>
              <a:t>Email: </a:t>
            </a:r>
            <a:r>
              <a:rPr lang="en-GB" sz="1600" b="1" dirty="0" smtClean="0"/>
              <a:t>info@Sykam.de</a:t>
            </a:r>
            <a:endParaRPr lang="en-GB" sz="1600" b="1" dirty="0"/>
          </a:p>
          <a:p>
            <a:pPr>
              <a:spcAft>
                <a:spcPts val="600"/>
              </a:spcAft>
            </a:pPr>
            <a:r>
              <a:rPr lang="en-GB" sz="1600" b="1" dirty="0"/>
              <a:t>Web: http://</a:t>
            </a:r>
            <a:r>
              <a:rPr lang="en-GB" sz="1600" b="1" dirty="0" smtClean="0"/>
              <a:t>www.Sykam.de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166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75501" y="292518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4800" b="1" dirty="0" smtClean="0"/>
              <a:t>Vielen Dank 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8430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65" y="2188853"/>
            <a:ext cx="3176401" cy="439054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0" y="2290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151-G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0" y="1819799"/>
            <a:ext cx="758411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Gradientenpumpe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/>
              <a:t>+ </a:t>
            </a:r>
            <a:r>
              <a:rPr lang="en-GB" sz="2200" b="1" dirty="0" err="1" smtClean="0">
                <a:solidFill>
                  <a:srgbClr val="FF0000"/>
                </a:solidFill>
              </a:rPr>
              <a:t>Handinjektionsventil</a:t>
            </a:r>
            <a:endParaRPr lang="en-GB" sz="2200" b="1" dirty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 err="1" smtClean="0"/>
              <a:t>Systemkonfiguration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im</a:t>
            </a:r>
            <a:r>
              <a:rPr lang="en-GB" sz="2200" b="1" dirty="0" smtClean="0"/>
              <a:t> Detail: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150 IC Module </a:t>
            </a:r>
            <a:r>
              <a:rPr lang="en-GB" sz="2200" b="1" dirty="0" err="1" smtClean="0"/>
              <a:t>inkl</a:t>
            </a:r>
            <a:r>
              <a:rPr lang="en-GB" sz="2200" b="1" dirty="0"/>
              <a:t>. </a:t>
            </a:r>
            <a:r>
              <a:rPr lang="en-GB" sz="2200" b="1" dirty="0" err="1" smtClean="0"/>
              <a:t>integriertem</a:t>
            </a:r>
            <a:r>
              <a:rPr lang="en-GB" sz="2200" b="1" dirty="0" smtClean="0"/>
              <a:t> Auto </a:t>
            </a:r>
            <a:r>
              <a:rPr lang="en-GB" sz="2200" b="1" dirty="0"/>
              <a:t>Suppressor</a:t>
            </a:r>
          </a:p>
          <a:p>
            <a:pPr marL="285750" indent="-285750">
              <a:spcAft>
                <a:spcPts val="6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1130 </a:t>
            </a:r>
            <a:r>
              <a:rPr lang="en-GB" sz="2200" b="1" dirty="0" err="1" smtClean="0"/>
              <a:t>Quaternäre</a:t>
            </a:r>
            <a:r>
              <a:rPr lang="en-GB" sz="2200" b="1" dirty="0" smtClean="0"/>
              <a:t> </a:t>
            </a:r>
            <a:r>
              <a:rPr lang="en-GB" sz="2200" b="1" dirty="0" err="1"/>
              <a:t>Gradientenpumpe</a:t>
            </a:r>
            <a:r>
              <a:rPr lang="en-GB" sz="2200" b="1" dirty="0"/>
              <a:t> </a:t>
            </a:r>
            <a:r>
              <a:rPr lang="en-GB" sz="2200" b="1" dirty="0" err="1" smtClean="0"/>
              <a:t>mit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integriertem</a:t>
            </a:r>
            <a:endParaRPr lang="en-GB" sz="2200" b="1" dirty="0"/>
          </a:p>
          <a:p>
            <a:pPr>
              <a:spcAft>
                <a:spcPts val="1200"/>
              </a:spcAft>
              <a:buClr>
                <a:srgbClr val="60234C"/>
              </a:buClr>
            </a:pPr>
            <a:r>
              <a:rPr lang="en-GB" sz="2200" b="1" dirty="0"/>
              <a:t>	   4 </a:t>
            </a:r>
            <a:r>
              <a:rPr lang="en-GB" sz="2200" b="1" dirty="0" err="1" smtClean="0"/>
              <a:t>Kanal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Vakuum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Degaser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6120 </a:t>
            </a:r>
            <a:r>
              <a:rPr lang="en-GB" sz="2200" b="1" dirty="0" err="1" smtClean="0"/>
              <a:t>Handinjektionsventil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Reagentientableau</a:t>
            </a:r>
            <a:r>
              <a:rPr lang="en-GB" sz="2200" b="1" dirty="0"/>
              <a:t> S 600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167923"/>
            <a:ext cx="6414145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218941" y="2223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151-A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0" y="1819799"/>
            <a:ext cx="795909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Isokratische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Pumpe</a:t>
            </a:r>
            <a:r>
              <a:rPr lang="en-GB" sz="2200" b="1" dirty="0" smtClean="0"/>
              <a:t> </a:t>
            </a:r>
            <a:r>
              <a:rPr lang="en-GB" sz="2200" b="1" dirty="0"/>
              <a:t>+ </a:t>
            </a:r>
            <a:r>
              <a:rPr lang="en-GB" sz="2200" b="1" dirty="0" err="1" smtClean="0">
                <a:solidFill>
                  <a:srgbClr val="FF0000"/>
                </a:solidFill>
              </a:rPr>
              <a:t>Proben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Injektor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System</a:t>
            </a: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 err="1" smtClean="0"/>
              <a:t>Systemkonfiguration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im</a:t>
            </a:r>
            <a:r>
              <a:rPr lang="en-GB" sz="2200" b="1" dirty="0" smtClean="0"/>
              <a:t> Detail: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150 IC Module </a:t>
            </a:r>
            <a:r>
              <a:rPr lang="en-GB" sz="2200" b="1" dirty="0" err="1" smtClean="0"/>
              <a:t>inkl</a:t>
            </a:r>
            <a:r>
              <a:rPr lang="en-GB" sz="2200" b="1" dirty="0"/>
              <a:t>. </a:t>
            </a:r>
            <a:r>
              <a:rPr lang="en-GB" sz="2200" b="1" dirty="0" err="1" smtClean="0"/>
              <a:t>integriertem</a:t>
            </a:r>
            <a:r>
              <a:rPr lang="en-GB" sz="2200" b="1" dirty="0" smtClean="0"/>
              <a:t> Auto </a:t>
            </a:r>
            <a:r>
              <a:rPr lang="en-GB" sz="2200" b="1" dirty="0"/>
              <a:t>Suppressor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smtClean="0"/>
              <a:t>S 1130 </a:t>
            </a:r>
            <a:r>
              <a:rPr lang="en-GB" sz="2200" b="1" dirty="0" err="1" smtClean="0"/>
              <a:t>Isokratische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Pumpe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5300 </a:t>
            </a:r>
            <a:r>
              <a:rPr lang="en-GB" sz="2200" b="1" dirty="0" err="1" smtClean="0"/>
              <a:t>Proben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Injektor</a:t>
            </a:r>
            <a:r>
              <a:rPr lang="en-GB" sz="2200" b="1" dirty="0" smtClean="0"/>
              <a:t> </a:t>
            </a:r>
            <a:r>
              <a:rPr lang="en-GB" sz="2200" b="1" dirty="0"/>
              <a:t>System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Reagentientableau</a:t>
            </a:r>
            <a:r>
              <a:rPr lang="en-GB" sz="2200" b="1" dirty="0"/>
              <a:t> S 600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260471"/>
            <a:ext cx="637805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uiExpand="1" build="allAtOnce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218941" y="2223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151-A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0" y="1819799"/>
            <a:ext cx="795909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Isokratische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Pumpe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/>
              <a:t>+ </a:t>
            </a:r>
            <a:r>
              <a:rPr lang="en-GB" sz="2200" b="1" dirty="0" err="1" smtClean="0">
                <a:solidFill>
                  <a:srgbClr val="FF0000"/>
                </a:solidFill>
              </a:rPr>
              <a:t>Proben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Injektor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System</a:t>
            </a: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en-GB" sz="2200" b="1" dirty="0" err="1" smtClean="0"/>
              <a:t>Systemkonfiguration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im</a:t>
            </a:r>
            <a:r>
              <a:rPr lang="en-GB" sz="2200" b="1" dirty="0" smtClean="0"/>
              <a:t> Detail: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150 IC Module </a:t>
            </a:r>
            <a:r>
              <a:rPr lang="en-GB" sz="2200" b="1" dirty="0" err="1" smtClean="0"/>
              <a:t>inkl</a:t>
            </a:r>
            <a:r>
              <a:rPr lang="en-GB" sz="2200" b="1" dirty="0"/>
              <a:t>. </a:t>
            </a:r>
            <a:r>
              <a:rPr lang="en-GB" sz="2200" b="1" dirty="0" err="1" smtClean="0"/>
              <a:t>integriertem</a:t>
            </a:r>
            <a:r>
              <a:rPr lang="en-GB" sz="2200" b="1" dirty="0" smtClean="0"/>
              <a:t> </a:t>
            </a:r>
            <a:r>
              <a:rPr lang="en-GB" sz="2200" b="1" dirty="0"/>
              <a:t>Auto Suppressor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smtClean="0"/>
              <a:t>S 1130 </a:t>
            </a:r>
            <a:r>
              <a:rPr lang="en-GB" sz="2200" b="1" dirty="0" err="1" smtClean="0"/>
              <a:t>Isokratische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Pumpe</a:t>
            </a:r>
            <a:endParaRPr lang="en-GB" sz="2200" b="1" dirty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/>
              <a:t>S 5300 </a:t>
            </a:r>
            <a:r>
              <a:rPr lang="en-GB" sz="2200" b="1" dirty="0" err="1" smtClean="0"/>
              <a:t>Proben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Injektor</a:t>
            </a:r>
            <a:r>
              <a:rPr lang="en-GB" sz="2200" b="1" dirty="0" smtClean="0"/>
              <a:t> </a:t>
            </a:r>
            <a:r>
              <a:rPr lang="en-GB" sz="2200" b="1" dirty="0"/>
              <a:t>System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en-GB" sz="2200" b="1" dirty="0" err="1"/>
              <a:t>Reagentientableau</a:t>
            </a:r>
            <a:r>
              <a:rPr lang="en-GB" sz="2200" b="1" dirty="0"/>
              <a:t> S 600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3824729" y="3260471"/>
            <a:ext cx="637805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350043" y="2563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err="1" smtClean="0"/>
              <a:t>Ionen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Chromatographie</a:t>
            </a:r>
            <a:r>
              <a:rPr lang="en-GB" sz="3200" b="1" dirty="0" smtClean="0"/>
              <a:t> </a:t>
            </a:r>
            <a:r>
              <a:rPr lang="en-GB" sz="3200" b="1" dirty="0"/>
              <a:t>System S 151-AG</a:t>
            </a:r>
            <a:endParaRPr lang="en-GB" sz="3200" dirty="0"/>
          </a:p>
        </p:txBody>
      </p:sp>
      <p:sp>
        <p:nvSpPr>
          <p:cNvPr id="16" name="Textfeld 15"/>
          <p:cNvSpPr txBox="1"/>
          <p:nvPr/>
        </p:nvSpPr>
        <p:spPr>
          <a:xfrm>
            <a:off x="3807791" y="1819799"/>
            <a:ext cx="816363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err="1" smtClean="0">
                <a:solidFill>
                  <a:srgbClr val="FF0000"/>
                </a:solidFill>
              </a:rPr>
              <a:t>Gradientenpumpe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smtClean="0"/>
              <a:t>+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Proben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Injektor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rgbClr val="FF0000"/>
                </a:solidFill>
              </a:rPr>
              <a:t>System</a:t>
            </a:r>
          </a:p>
          <a:p>
            <a:pPr>
              <a:spcAft>
                <a:spcPts val="1800"/>
              </a:spcAft>
            </a:pPr>
            <a:endParaRPr lang="en-GB" sz="2200" b="1" dirty="0"/>
          </a:p>
          <a:p>
            <a:pPr>
              <a:spcAft>
                <a:spcPts val="1800"/>
              </a:spcAft>
            </a:pPr>
            <a:r>
              <a:rPr lang="de-DE" sz="2200" b="1" dirty="0" smtClean="0"/>
              <a:t>Systemkonfiguration im Detail: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smtClean="0"/>
              <a:t>S 150 IC Module inkl. integriertem Auto </a:t>
            </a:r>
            <a:r>
              <a:rPr lang="de-DE" sz="2200" b="1" dirty="0" err="1" smtClean="0"/>
              <a:t>Suppressor</a:t>
            </a:r>
            <a:endParaRPr lang="de-DE" sz="2200" b="1" dirty="0" smtClean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smtClean="0"/>
              <a:t>S 1130 Quaternäre </a:t>
            </a:r>
            <a:r>
              <a:rPr lang="de-DE" sz="2200" b="1" dirty="0" err="1" smtClean="0"/>
              <a:t>Gradientenpumpe</a:t>
            </a:r>
            <a:r>
              <a:rPr lang="de-DE" sz="2200" b="1" dirty="0" smtClean="0"/>
              <a:t> mit integriertem </a:t>
            </a:r>
          </a:p>
          <a:p>
            <a:pPr>
              <a:spcAft>
                <a:spcPts val="1200"/>
              </a:spcAft>
              <a:buClr>
                <a:srgbClr val="60234C"/>
              </a:buClr>
            </a:pPr>
            <a:r>
              <a:rPr lang="de-DE" sz="2200" b="1" dirty="0" smtClean="0"/>
              <a:t>     4 Kanal Vakuum </a:t>
            </a:r>
            <a:r>
              <a:rPr lang="de-DE" sz="2200" b="1" dirty="0" err="1" smtClean="0"/>
              <a:t>Degaser</a:t>
            </a:r>
            <a:endParaRPr lang="de-DE" sz="2200" b="1" dirty="0" smtClean="0"/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smtClean="0"/>
              <a:t>S 5300 Proben Injektor System</a:t>
            </a:r>
          </a:p>
          <a:p>
            <a:pPr marL="285750" indent="-285750">
              <a:spcAft>
                <a:spcPts val="1200"/>
              </a:spcAft>
              <a:buClr>
                <a:srgbClr val="60234C"/>
              </a:buClr>
              <a:buFont typeface="Wingdings" panose="05000000000000000000" pitchFamily="2" charset="2"/>
              <a:buChar char="ü"/>
            </a:pPr>
            <a:r>
              <a:rPr lang="de-DE" sz="2200" b="1" dirty="0" err="1" smtClean="0"/>
              <a:t>Reagentientableau</a:t>
            </a:r>
            <a:r>
              <a:rPr lang="de-DE" sz="2200" b="1" dirty="0" smtClean="0"/>
              <a:t> S 600</a:t>
            </a:r>
            <a:endParaRPr lang="de-DE" sz="2200" b="1" dirty="0"/>
          </a:p>
        </p:txBody>
      </p:sp>
      <p:cxnSp>
        <p:nvCxnSpPr>
          <p:cNvPr id="18" name="Gerader Verbinder 17"/>
          <p:cNvCxnSpPr/>
          <p:nvPr/>
        </p:nvCxnSpPr>
        <p:spPr>
          <a:xfrm flipV="1">
            <a:off x="3824729" y="3307222"/>
            <a:ext cx="6353312" cy="137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043" y="447675"/>
            <a:ext cx="2590801" cy="6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 uiExpand="1" build="allAtOnce" bldLvl="5"/>
    </p:bldLst>
  </p:timing>
</p:sld>
</file>

<file path=ppt/theme/theme1.xml><?xml version="1.0" encoding="utf-8"?>
<a:theme xmlns:a="http://schemas.openxmlformats.org/drawingml/2006/main" name="Offic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Breitbild</PresentationFormat>
  <Paragraphs>370</Paragraphs>
  <Slides>53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</dc:creator>
  <cp:lastModifiedBy>Alexander Korbel</cp:lastModifiedBy>
  <cp:revision>684</cp:revision>
  <cp:lastPrinted>2016-05-06T14:43:17Z</cp:lastPrinted>
  <dcterms:created xsi:type="dcterms:W3CDTF">2016-02-03T11:07:24Z</dcterms:created>
  <dcterms:modified xsi:type="dcterms:W3CDTF">2016-05-09T08:47:41Z</dcterms:modified>
</cp:coreProperties>
</file>